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85" r:id="rId25"/>
    <p:sldId id="286" r:id="rId26"/>
    <p:sldId id="279" r:id="rId27"/>
    <p:sldId id="280" r:id="rId28"/>
    <p:sldId id="284" r:id="rId29"/>
    <p:sldId id="281" r:id="rId30"/>
    <p:sldId id="282" r:id="rId31"/>
    <p:sldId id="283" r:id="rId32"/>
    <p:sldId id="287" r:id="rId33"/>
  </p:sldIdLst>
  <p:sldSz cx="9144000" cy="6858000" type="screen4x3"/>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2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10" tIns="43105" rIns="86210" bIns="43105"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10" tIns="43105" rIns="86210" bIns="43105" rtlCol="0"/>
          <a:lstStyle>
            <a:lvl1pPr algn="r">
              <a:defRPr sz="1100"/>
            </a:lvl1pPr>
          </a:lstStyle>
          <a:p>
            <a:fld id="{B60ACBA3-FDAC-4A1F-99E0-60AFEFBCC3EB}" type="datetimeFigureOut">
              <a:rPr lang="en-US" smtClean="0"/>
              <a:pPr/>
              <a:t>3/30/2014</a:t>
            </a:fld>
            <a:endParaRPr lang="en-US"/>
          </a:p>
        </p:txBody>
      </p:sp>
      <p:sp>
        <p:nvSpPr>
          <p:cNvPr id="4" name="Slide Image Placeholder 3"/>
          <p:cNvSpPr>
            <a:spLocks noGrp="1" noRot="1" noChangeAspect="1"/>
          </p:cNvSpPr>
          <p:nvPr>
            <p:ph type="sldImg" idx="2"/>
          </p:nvPr>
        </p:nvSpPr>
        <p:spPr>
          <a:xfrm>
            <a:off x="1028700" y="650875"/>
            <a:ext cx="4343400" cy="3257550"/>
          </a:xfrm>
          <a:prstGeom prst="rect">
            <a:avLst/>
          </a:prstGeom>
          <a:noFill/>
          <a:ln w="12700">
            <a:solidFill>
              <a:prstClr val="black"/>
            </a:solidFill>
          </a:ln>
        </p:spPr>
        <p:txBody>
          <a:bodyPr vert="horz" lIns="86210" tIns="43105" rIns="86210" bIns="43105"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10" tIns="43105" rIns="86210" bIns="431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250952"/>
            <a:ext cx="2773680" cy="434340"/>
          </a:xfrm>
          <a:prstGeom prst="rect">
            <a:avLst/>
          </a:prstGeom>
        </p:spPr>
        <p:txBody>
          <a:bodyPr vert="horz" lIns="86210" tIns="43105" rIns="86210" bIns="43105"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10" tIns="43105" rIns="86210" bIns="43105" rtlCol="0" anchor="b"/>
          <a:lstStyle>
            <a:lvl1pPr algn="r">
              <a:defRPr sz="1100"/>
            </a:lvl1pPr>
          </a:lstStyle>
          <a:p>
            <a:fld id="{BD85B4AD-CC68-4ED7-929C-9965F8E6C1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Anil Chawla</a:t>
            </a:r>
            <a:endParaRPr lang="en-US"/>
          </a:p>
        </p:txBody>
      </p:sp>
      <p:sp>
        <p:nvSpPr>
          <p:cNvPr id="6" name="Footer Placeholder 5"/>
          <p:cNvSpPr>
            <a:spLocks noGrp="1"/>
          </p:cNvSpPr>
          <p:nvPr>
            <p:ph type="ftr" sz="quarter" idx="11"/>
          </p:nvPr>
        </p:nvSpPr>
        <p:spPr/>
        <p:txBody>
          <a:bodyPr/>
          <a:lstStyle/>
          <a:p>
            <a:r>
              <a:rPr lang="en-US" smtClean="0"/>
              <a:t>www.samarthbharat.com</a:t>
            </a:r>
            <a:endParaRPr lang="en-US"/>
          </a:p>
        </p:txBody>
      </p:sp>
      <p:sp>
        <p:nvSpPr>
          <p:cNvPr id="7" name="Slide Number Placeholder 6"/>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Anil Chawla</a:t>
            </a:r>
            <a:endParaRPr lang="en-US"/>
          </a:p>
        </p:txBody>
      </p:sp>
      <p:sp>
        <p:nvSpPr>
          <p:cNvPr id="8" name="Footer Placeholder 7"/>
          <p:cNvSpPr>
            <a:spLocks noGrp="1"/>
          </p:cNvSpPr>
          <p:nvPr>
            <p:ph type="ftr" sz="quarter" idx="11"/>
          </p:nvPr>
        </p:nvSpPr>
        <p:spPr/>
        <p:txBody>
          <a:bodyPr/>
          <a:lstStyle/>
          <a:p>
            <a:r>
              <a:rPr lang="en-US" smtClean="0"/>
              <a:t>www.samarthbharat.com</a:t>
            </a:r>
            <a:endParaRPr lang="en-US"/>
          </a:p>
        </p:txBody>
      </p:sp>
      <p:sp>
        <p:nvSpPr>
          <p:cNvPr id="9" name="Slide Number Placeholder 8"/>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Anil Chawla</a:t>
            </a:r>
            <a:endParaRPr lang="en-US"/>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Anil Chawla</a:t>
            </a:r>
            <a:endParaRPr lang="en-US"/>
          </a:p>
        </p:txBody>
      </p:sp>
      <p:sp>
        <p:nvSpPr>
          <p:cNvPr id="3" name="Footer Placeholder 2"/>
          <p:cNvSpPr>
            <a:spLocks noGrp="1"/>
          </p:cNvSpPr>
          <p:nvPr>
            <p:ph type="ftr" sz="quarter" idx="11"/>
          </p:nvPr>
        </p:nvSpPr>
        <p:spPr/>
        <p:txBody>
          <a:bodyPr/>
          <a:lstStyle/>
          <a:p>
            <a:r>
              <a:rPr lang="en-US" smtClean="0"/>
              <a:t>www.samarthbharat.com</a:t>
            </a:r>
            <a:endParaRPr lang="en-US"/>
          </a:p>
        </p:txBody>
      </p:sp>
      <p:sp>
        <p:nvSpPr>
          <p:cNvPr id="4" name="Slide Number Placeholder 3"/>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Anil Chawla</a:t>
            </a:r>
            <a:endParaRPr lang="en-US"/>
          </a:p>
        </p:txBody>
      </p:sp>
      <p:sp>
        <p:nvSpPr>
          <p:cNvPr id="6" name="Footer Placeholder 5"/>
          <p:cNvSpPr>
            <a:spLocks noGrp="1"/>
          </p:cNvSpPr>
          <p:nvPr>
            <p:ph type="ftr" sz="quarter" idx="11"/>
          </p:nvPr>
        </p:nvSpPr>
        <p:spPr/>
        <p:txBody>
          <a:bodyPr/>
          <a:lstStyle/>
          <a:p>
            <a:r>
              <a:rPr lang="en-US" smtClean="0"/>
              <a:t>www.samarthbharat.com</a:t>
            </a:r>
            <a:endParaRPr lang="en-US"/>
          </a:p>
        </p:txBody>
      </p:sp>
      <p:sp>
        <p:nvSpPr>
          <p:cNvPr id="7" name="Slide Number Placeholder 6"/>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Anil Chawla</a:t>
            </a:r>
            <a:endParaRPr lang="en-US"/>
          </a:p>
        </p:txBody>
      </p:sp>
      <p:sp>
        <p:nvSpPr>
          <p:cNvPr id="6" name="Footer Placeholder 5"/>
          <p:cNvSpPr>
            <a:spLocks noGrp="1"/>
          </p:cNvSpPr>
          <p:nvPr>
            <p:ph type="ftr" sz="quarter" idx="11"/>
          </p:nvPr>
        </p:nvSpPr>
        <p:spPr/>
        <p:txBody>
          <a:bodyPr/>
          <a:lstStyle/>
          <a:p>
            <a:r>
              <a:rPr lang="en-US" smtClean="0"/>
              <a:t>www.samarthbharat.com</a:t>
            </a:r>
            <a:endParaRPr lang="en-US"/>
          </a:p>
        </p:txBody>
      </p:sp>
      <p:sp>
        <p:nvSpPr>
          <p:cNvPr id="7" name="Slide Number Placeholder 6"/>
          <p:cNvSpPr>
            <a:spLocks noGrp="1"/>
          </p:cNvSpPr>
          <p:nvPr>
            <p:ph type="sldNum" sz="quarter" idx="12"/>
          </p:nvPr>
        </p:nvSpPr>
        <p:spPr/>
        <p:txBody>
          <a:bodyPr/>
          <a:lstStyle/>
          <a:p>
            <a:fld id="{BB6B391E-427E-4FE9-A655-5F2D835275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accent1">
                <a:tint val="44500"/>
                <a:satMod val="160000"/>
              </a:schemeClr>
            </a:gs>
            <a:gs pos="100000">
              <a:schemeClr val="accent1">
                <a:tint val="23500"/>
                <a:satMod val="1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Anil Chawla</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www.samarthbharat.com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B391E-427E-4FE9-A655-5F2D835275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samarthbharat.com/" TargetMode="External"/><Relationship Id="rId2" Type="http://schemas.openxmlformats.org/officeDocument/2006/relationships/hyperlink" Target="mailto:samarthbharatparty@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924050"/>
          </a:xfrm>
        </p:spPr>
        <p:txBody>
          <a:bodyPr>
            <a:normAutofit/>
          </a:bodyPr>
          <a:lstStyle/>
          <a:p>
            <a:pPr>
              <a:lnSpc>
                <a:spcPct val="120000"/>
              </a:lnSpc>
              <a:spcBef>
                <a:spcPts val="600"/>
              </a:spcBef>
              <a:spcAft>
                <a:spcPts val="600"/>
              </a:spcAft>
            </a:pPr>
            <a:r>
              <a:rPr lang="en-US" sz="3600" b="1" dirty="0" smtClean="0">
                <a:solidFill>
                  <a:srgbClr val="C00000"/>
                </a:solidFill>
                <a:latin typeface="Arial" pitchFamily="34" charset="0"/>
                <a:cs typeface="Arial" pitchFamily="34" charset="0"/>
              </a:rPr>
              <a:t>Basics of </a:t>
            </a:r>
            <a:r>
              <a:rPr lang="en-US" sz="3600" b="1" dirty="0" err="1" smtClean="0">
                <a:solidFill>
                  <a:srgbClr val="C00000"/>
                </a:solidFill>
                <a:latin typeface="Arial" pitchFamily="34" charset="0"/>
                <a:cs typeface="Arial" pitchFamily="34" charset="0"/>
              </a:rPr>
              <a:t>Ayurved</a:t>
            </a:r>
            <a:r>
              <a:rPr lang="en-US" sz="3600" b="1" dirty="0" smtClean="0">
                <a:solidFill>
                  <a:srgbClr val="C00000"/>
                </a:solidFill>
                <a:latin typeface="Arial" pitchFamily="34" charset="0"/>
                <a:cs typeface="Arial" pitchFamily="34" charset="0"/>
              </a:rPr>
              <a:t> and </a:t>
            </a:r>
            <a:r>
              <a:rPr lang="en-US" sz="3600" b="1" dirty="0" err="1" smtClean="0">
                <a:solidFill>
                  <a:srgbClr val="C00000"/>
                </a:solidFill>
                <a:latin typeface="Arial" pitchFamily="34" charset="0"/>
                <a:cs typeface="Arial" pitchFamily="34" charset="0"/>
              </a:rPr>
              <a:t>Ritucharya</a:t>
            </a:r>
            <a:r>
              <a:rPr lang="en-US" sz="3600" b="1" dirty="0" smtClean="0">
                <a:solidFill>
                  <a:srgbClr val="C00000"/>
                </a:solidFill>
                <a:latin typeface="Arial" pitchFamily="34" charset="0"/>
                <a:cs typeface="Arial" pitchFamily="34" charset="0"/>
              </a:rPr>
              <a:t/>
            </a:r>
            <a:br>
              <a:rPr lang="en-US" sz="3600" b="1" dirty="0" smtClean="0">
                <a:solidFill>
                  <a:srgbClr val="C00000"/>
                </a:solidFill>
                <a:latin typeface="Arial" pitchFamily="34" charset="0"/>
                <a:cs typeface="Arial" pitchFamily="34" charset="0"/>
              </a:rPr>
            </a:br>
            <a:r>
              <a:rPr lang="hi-IN" sz="3600" b="1" dirty="0" smtClean="0">
                <a:solidFill>
                  <a:srgbClr val="C00000"/>
                </a:solidFill>
                <a:latin typeface="Arial" pitchFamily="34" charset="0"/>
                <a:cs typeface="Arial" pitchFamily="34" charset="0"/>
              </a:rPr>
              <a:t>आयुर्वेद एवं ऋतुचर्या </a:t>
            </a:r>
            <a:endParaRPr lang="en-US" sz="3600" b="1"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1371600" y="2971800"/>
            <a:ext cx="6400800" cy="2362200"/>
          </a:xfrm>
        </p:spPr>
        <p:txBody>
          <a:bodyPr>
            <a:normAutofit/>
          </a:bodyPr>
          <a:lstStyle/>
          <a:p>
            <a:r>
              <a:rPr lang="en-US" sz="1600" dirty="0" smtClean="0">
                <a:solidFill>
                  <a:schemeClr val="tx2"/>
                </a:solidFill>
                <a:latin typeface="Arial" pitchFamily="34" charset="0"/>
                <a:cs typeface="Arial" pitchFamily="34" charset="0"/>
              </a:rPr>
              <a:t>Presentation by </a:t>
            </a:r>
            <a:br>
              <a:rPr lang="en-US" sz="1600" dirty="0" smtClean="0">
                <a:solidFill>
                  <a:schemeClr val="tx2"/>
                </a:solidFill>
                <a:latin typeface="Arial" pitchFamily="34" charset="0"/>
                <a:cs typeface="Arial" pitchFamily="34" charset="0"/>
              </a:rPr>
            </a:br>
            <a:r>
              <a:rPr lang="en-US" sz="2400" b="1" dirty="0" smtClean="0">
                <a:solidFill>
                  <a:schemeClr val="tx2"/>
                </a:solidFill>
                <a:latin typeface="Arial" pitchFamily="34" charset="0"/>
                <a:cs typeface="Arial" pitchFamily="34" charset="0"/>
              </a:rPr>
              <a:t>Anil </a:t>
            </a:r>
            <a:r>
              <a:rPr lang="en-US" sz="2400" b="1" dirty="0" err="1" smtClean="0">
                <a:solidFill>
                  <a:schemeClr val="tx2"/>
                </a:solidFill>
                <a:latin typeface="Arial" pitchFamily="34" charset="0"/>
                <a:cs typeface="Arial" pitchFamily="34" charset="0"/>
              </a:rPr>
              <a:t>Chawla</a:t>
            </a:r>
            <a:endParaRPr lang="en-US" sz="2400" b="1" dirty="0" smtClean="0">
              <a:solidFill>
                <a:schemeClr val="tx2"/>
              </a:solidFill>
              <a:latin typeface="Arial" pitchFamily="34" charset="0"/>
              <a:cs typeface="Arial" pitchFamily="34" charset="0"/>
            </a:endParaRPr>
          </a:p>
          <a:p>
            <a:r>
              <a:rPr lang="en-US" sz="1400" dirty="0" smtClean="0">
                <a:solidFill>
                  <a:schemeClr val="tx2"/>
                </a:solidFill>
                <a:latin typeface="Arial" pitchFamily="34" charset="0"/>
                <a:cs typeface="Arial" pitchFamily="34" charset="0"/>
              </a:rPr>
              <a:t>1</a:t>
            </a:r>
            <a:r>
              <a:rPr lang="en-US" sz="1400" baseline="30000" dirty="0" smtClean="0">
                <a:solidFill>
                  <a:schemeClr val="tx2"/>
                </a:solidFill>
                <a:latin typeface="Arial" pitchFamily="34" charset="0"/>
                <a:cs typeface="Arial" pitchFamily="34" charset="0"/>
              </a:rPr>
              <a:t>st</a:t>
            </a:r>
            <a:r>
              <a:rPr lang="en-US" sz="1400" dirty="0" smtClean="0">
                <a:solidFill>
                  <a:schemeClr val="tx2"/>
                </a:solidFill>
                <a:latin typeface="Arial" pitchFamily="34" charset="0"/>
                <a:cs typeface="Arial" pitchFamily="34" charset="0"/>
              </a:rPr>
              <a:t> April 2014</a:t>
            </a:r>
          </a:p>
          <a:p>
            <a:endParaRPr lang="en-US" sz="2400" b="1" dirty="0" smtClean="0">
              <a:solidFill>
                <a:schemeClr val="tx2"/>
              </a:solidFill>
              <a:latin typeface="Arial" pitchFamily="34" charset="0"/>
              <a:cs typeface="Arial" pitchFamily="34" charset="0"/>
            </a:endParaRPr>
          </a:p>
          <a:p>
            <a:r>
              <a:rPr lang="en-US" sz="1600" dirty="0" smtClean="0">
                <a:solidFill>
                  <a:schemeClr val="tx2"/>
                </a:solidFill>
                <a:latin typeface="Arial" pitchFamily="34" charset="0"/>
                <a:cs typeface="Arial" pitchFamily="34" charset="0"/>
              </a:rPr>
              <a:t>www.samarthbharat.com</a:t>
            </a:r>
            <a:endParaRPr lang="en-US" sz="1600" dirty="0">
              <a:solidFill>
                <a:schemeClr val="tx2"/>
              </a:solidFill>
              <a:latin typeface="Arial" pitchFamily="34" charset="0"/>
              <a:cs typeface="Arial" pitchFamily="34" charset="0"/>
            </a:endParaRPr>
          </a:p>
        </p:txBody>
      </p:sp>
      <p:sp>
        <p:nvSpPr>
          <p:cNvPr id="4" name="TextBox 3"/>
          <p:cNvSpPr txBox="1"/>
          <p:nvPr/>
        </p:nvSpPr>
        <p:spPr>
          <a:xfrm>
            <a:off x="381000" y="6400800"/>
            <a:ext cx="3429000" cy="276999"/>
          </a:xfrm>
          <a:prstGeom prst="rect">
            <a:avLst/>
          </a:prstGeom>
          <a:noFill/>
        </p:spPr>
        <p:txBody>
          <a:bodyPr wrap="square" rtlCol="0">
            <a:spAutoFit/>
          </a:bodyPr>
          <a:lstStyle/>
          <a:p>
            <a:r>
              <a:rPr lang="en-US" sz="1200" dirty="0" smtClean="0">
                <a:solidFill>
                  <a:schemeClr val="accent1"/>
                </a:solidFill>
                <a:latin typeface="Times New Roman" pitchFamily="18" charset="0"/>
                <a:cs typeface="Times New Roman" pitchFamily="18" charset="0"/>
              </a:rPr>
              <a:t>Copyright – All Rights Free</a:t>
            </a:r>
            <a:endParaRPr lang="en-US" sz="1200" dirty="0">
              <a:solidFill>
                <a:schemeClr val="accent1"/>
              </a:solidFill>
              <a:latin typeface="Times New Roman" pitchFamily="18" charset="0"/>
              <a:cs typeface="Times New Roman" pitchFamily="18" charset="0"/>
            </a:endParaRPr>
          </a:p>
        </p:txBody>
      </p:sp>
      <p:sp>
        <p:nvSpPr>
          <p:cNvPr id="5" name="TextBox 4"/>
          <p:cNvSpPr txBox="1"/>
          <p:nvPr/>
        </p:nvSpPr>
        <p:spPr>
          <a:xfrm>
            <a:off x="609600" y="5715000"/>
            <a:ext cx="8001000" cy="461665"/>
          </a:xfrm>
          <a:prstGeom prst="rect">
            <a:avLst/>
          </a:prstGeom>
          <a:noFill/>
        </p:spPr>
        <p:txBody>
          <a:bodyPr wrap="square" rtlCol="0">
            <a:spAutoFit/>
          </a:bodyPr>
          <a:lstStyle/>
          <a:p>
            <a:r>
              <a:rPr lang="en-US" sz="1200" dirty="0" smtClean="0">
                <a:latin typeface="Arial" pitchFamily="34" charset="0"/>
                <a:cs typeface="Arial" pitchFamily="34" charset="0"/>
              </a:rPr>
              <a:t>Note: </a:t>
            </a:r>
            <a:r>
              <a:rPr lang="en-US" sz="1200" dirty="0" err="1" smtClean="0">
                <a:latin typeface="Arial" pitchFamily="34" charset="0"/>
                <a:cs typeface="Arial" pitchFamily="34" charset="0"/>
              </a:rPr>
              <a:t>Ayurved</a:t>
            </a:r>
            <a:r>
              <a:rPr lang="en-US" sz="1200" dirty="0" smtClean="0">
                <a:latin typeface="Arial" pitchFamily="34" charset="0"/>
                <a:cs typeface="Arial" pitchFamily="34" charset="0"/>
              </a:rPr>
              <a:t> is the ancient system of medicine practiced for thousands of years in India. </a:t>
            </a:r>
            <a:r>
              <a:rPr lang="en-US" sz="1200" dirty="0" err="1" smtClean="0">
                <a:latin typeface="Arial" pitchFamily="34" charset="0"/>
                <a:cs typeface="Arial" pitchFamily="34" charset="0"/>
              </a:rPr>
              <a:t>Ayurved</a:t>
            </a:r>
            <a:r>
              <a:rPr lang="en-US" sz="1200" dirty="0" smtClean="0">
                <a:latin typeface="Arial" pitchFamily="34" charset="0"/>
                <a:cs typeface="Arial" pitchFamily="34" charset="0"/>
              </a:rPr>
              <a:t> lays great stress on </a:t>
            </a:r>
            <a:r>
              <a:rPr lang="en-US" sz="1200" dirty="0" err="1" smtClean="0">
                <a:latin typeface="Arial" pitchFamily="34" charset="0"/>
                <a:cs typeface="Arial" pitchFamily="34" charset="0"/>
              </a:rPr>
              <a:t>ritucharya</a:t>
            </a:r>
            <a:r>
              <a:rPr lang="en-US" sz="1200" dirty="0" smtClean="0">
                <a:latin typeface="Arial" pitchFamily="34" charset="0"/>
                <a:cs typeface="Arial" pitchFamily="34" charset="0"/>
              </a:rPr>
              <a:t>, which means rules for living as per demands of changing seasons.</a:t>
            </a:r>
            <a:endParaRPr lang="en-US" sz="12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Problems with </a:t>
            </a:r>
            <a:r>
              <a:rPr lang="en-US" sz="3200" b="1" dirty="0" err="1" smtClean="0">
                <a:solidFill>
                  <a:srgbClr val="C00000"/>
                </a:solidFill>
                <a:latin typeface="Arial" pitchFamily="34" charset="0"/>
                <a:cs typeface="Arial" pitchFamily="34" charset="0"/>
              </a:rPr>
              <a:t>Pasteurian</a:t>
            </a:r>
            <a:r>
              <a:rPr lang="en-US" sz="3200" b="1" dirty="0" smtClean="0">
                <a:solidFill>
                  <a:srgbClr val="C00000"/>
                </a:solidFill>
                <a:latin typeface="Arial" pitchFamily="34" charset="0"/>
                <a:cs typeface="Arial" pitchFamily="34" charset="0"/>
              </a:rPr>
              <a:t> Model</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nSpc>
                <a:spcPct val="120000"/>
              </a:lnSpc>
              <a:spcBef>
                <a:spcPts val="600"/>
              </a:spcBef>
              <a:spcAft>
                <a:spcPts val="600"/>
              </a:spcAft>
            </a:pPr>
            <a:r>
              <a:rPr lang="en-US" sz="2000" dirty="0" smtClean="0">
                <a:latin typeface="Arial" pitchFamily="34" charset="0"/>
                <a:cs typeface="Arial" pitchFamily="34" charset="0"/>
              </a:rPr>
              <a:t>Complete failure in case of non-infective diseases like hypertension, diabetes, heart trouble, prostate enlargement, </a:t>
            </a:r>
            <a:r>
              <a:rPr lang="en-US" sz="2000" dirty="0" err="1" smtClean="0">
                <a:latin typeface="Arial" pitchFamily="34" charset="0"/>
                <a:cs typeface="Arial" pitchFamily="34" charset="0"/>
              </a:rPr>
              <a:t>spondylitis</a:t>
            </a:r>
            <a:r>
              <a:rPr lang="en-US" sz="2000" dirty="0" smtClean="0">
                <a:latin typeface="Arial" pitchFamily="34" charset="0"/>
                <a:cs typeface="Arial" pitchFamily="34" charset="0"/>
              </a:rPr>
              <a:t>, arthritis</a:t>
            </a:r>
            <a:r>
              <a:rPr lang="en-US" sz="2000" dirty="0" smtClean="0">
                <a:latin typeface="Arial" pitchFamily="34" charset="0"/>
                <a:cs typeface="Arial" pitchFamily="34" charset="0"/>
              </a:rPr>
              <a:t>, infertility, </a:t>
            </a:r>
            <a:r>
              <a:rPr lang="en-US" sz="2000" dirty="0" smtClean="0">
                <a:latin typeface="Arial" pitchFamily="34" charset="0"/>
                <a:cs typeface="Arial" pitchFamily="34" charset="0"/>
              </a:rPr>
              <a:t>etc.</a:t>
            </a:r>
          </a:p>
          <a:p>
            <a:pPr>
              <a:lnSpc>
                <a:spcPct val="120000"/>
              </a:lnSpc>
              <a:spcBef>
                <a:spcPts val="600"/>
              </a:spcBef>
              <a:spcAft>
                <a:spcPts val="600"/>
              </a:spcAft>
            </a:pPr>
            <a:r>
              <a:rPr lang="en-US" sz="2000" dirty="0" smtClean="0">
                <a:latin typeface="Arial" pitchFamily="34" charset="0"/>
                <a:cs typeface="Arial" pitchFamily="34" charset="0"/>
              </a:rPr>
              <a:t>Present medical research knows how to deal with less than 0.01% of the pathogenic microbes.</a:t>
            </a:r>
          </a:p>
          <a:p>
            <a:pPr>
              <a:lnSpc>
                <a:spcPct val="120000"/>
              </a:lnSpc>
              <a:spcBef>
                <a:spcPts val="600"/>
              </a:spcBef>
              <a:spcAft>
                <a:spcPts val="600"/>
              </a:spcAft>
            </a:pPr>
            <a:r>
              <a:rPr lang="en-US" sz="2000" dirty="0" smtClean="0">
                <a:latin typeface="Arial" pitchFamily="34" charset="0"/>
                <a:cs typeface="Arial" pitchFamily="34" charset="0"/>
              </a:rPr>
              <a:t>Microbial world changes much faster than medical research. So new bacteria and virus etc. are causing new diseases which appear incurable.</a:t>
            </a:r>
          </a:p>
          <a:p>
            <a:pPr>
              <a:lnSpc>
                <a:spcPct val="120000"/>
              </a:lnSpc>
              <a:spcBef>
                <a:spcPts val="600"/>
              </a:spcBef>
              <a:spcAft>
                <a:spcPts val="600"/>
              </a:spcAft>
            </a:pPr>
            <a:r>
              <a:rPr lang="en-US" sz="2000" dirty="0" smtClean="0">
                <a:latin typeface="Arial" pitchFamily="34" charset="0"/>
                <a:cs typeface="Arial" pitchFamily="34" charset="0"/>
              </a:rPr>
              <a:t>Increasing resistance to antibiotics.</a:t>
            </a:r>
          </a:p>
          <a:p>
            <a:pPr>
              <a:lnSpc>
                <a:spcPct val="120000"/>
              </a:lnSpc>
              <a:spcBef>
                <a:spcPts val="600"/>
              </a:spcBef>
              <a:spcAft>
                <a:spcPts val="600"/>
              </a:spcAft>
            </a:pPr>
            <a:r>
              <a:rPr lang="en-US" sz="2000" dirty="0" smtClean="0">
                <a:latin typeface="Arial" pitchFamily="34" charset="0"/>
                <a:cs typeface="Arial" pitchFamily="34" charset="0"/>
              </a:rPr>
              <a:t>To sum up, human race has won a few battles but seems to be losing the war</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10</a:t>
            </a:fld>
            <a:endParaRPr lang="en-US"/>
          </a:p>
        </p:txBody>
      </p:sp>
      <p:sp>
        <p:nvSpPr>
          <p:cNvPr id="6" name="Date Placeholder 5"/>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latin typeface="Arial" pitchFamily="34" charset="0"/>
                <a:cs typeface="Arial" pitchFamily="34" charset="0"/>
              </a:rPr>
              <a:t>Problems with Ingredient Based Approach</a:t>
            </a:r>
            <a:endParaRPr lang="en-US" sz="28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57200" y="1600201"/>
            <a:ext cx="8229600" cy="1752600"/>
          </a:xfrm>
        </p:spPr>
        <p:txBody>
          <a:bodyPr>
            <a:normAutofit/>
          </a:bodyPr>
          <a:lstStyle/>
          <a:p>
            <a:pPr>
              <a:lnSpc>
                <a:spcPct val="120000"/>
              </a:lnSpc>
              <a:spcBef>
                <a:spcPts val="600"/>
              </a:spcBef>
              <a:spcAft>
                <a:spcPts val="600"/>
              </a:spcAft>
            </a:pPr>
            <a:r>
              <a:rPr lang="en-US" sz="2000" dirty="0" smtClean="0">
                <a:latin typeface="Arial" pitchFamily="34" charset="0"/>
                <a:cs typeface="Arial" pitchFamily="34" charset="0"/>
              </a:rPr>
              <a:t>Number of ingredients in any food are too numerous. So, broad generalizations are the norm.</a:t>
            </a:r>
          </a:p>
          <a:p>
            <a:pPr>
              <a:lnSpc>
                <a:spcPct val="120000"/>
              </a:lnSpc>
              <a:spcBef>
                <a:spcPts val="600"/>
              </a:spcBef>
              <a:spcAft>
                <a:spcPts val="600"/>
              </a:spcAft>
            </a:pPr>
            <a:r>
              <a:rPr lang="en-US" sz="2000" dirty="0" smtClean="0">
                <a:latin typeface="Arial" pitchFamily="34" charset="0"/>
                <a:cs typeface="Arial" pitchFamily="34" charset="0"/>
              </a:rPr>
              <a:t>Since </a:t>
            </a:r>
            <a:r>
              <a:rPr lang="en-US" sz="2000" dirty="0" err="1" smtClean="0">
                <a:latin typeface="Arial" pitchFamily="34" charset="0"/>
                <a:cs typeface="Arial" pitchFamily="34" charset="0"/>
              </a:rPr>
              <a:t>allopathy</a:t>
            </a:r>
            <a:r>
              <a:rPr lang="en-US" sz="2000" dirty="0" smtClean="0">
                <a:latin typeface="Arial" pitchFamily="34" charset="0"/>
                <a:cs typeface="Arial" pitchFamily="34" charset="0"/>
              </a:rPr>
              <a:t> does not view man as a complete being, each ingredient analyzed with reference to some body part or function.</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11</a:t>
            </a:fld>
            <a:endParaRPr lang="en-US"/>
          </a:p>
        </p:txBody>
      </p:sp>
      <p:pic>
        <p:nvPicPr>
          <p:cNvPr id="6" name="Picture 5" descr="two milk glasses.jpg"/>
          <p:cNvPicPr>
            <a:picLocks noChangeAspect="1"/>
          </p:cNvPicPr>
          <p:nvPr/>
        </p:nvPicPr>
        <p:blipFill>
          <a:blip r:embed="rId2"/>
          <a:stretch>
            <a:fillRect/>
          </a:stretch>
        </p:blipFill>
        <p:spPr>
          <a:xfrm>
            <a:off x="2557695" y="3276600"/>
            <a:ext cx="4172164" cy="2514600"/>
          </a:xfrm>
          <a:prstGeom prst="rect">
            <a:avLst/>
          </a:prstGeom>
        </p:spPr>
      </p:pic>
      <p:sp>
        <p:nvSpPr>
          <p:cNvPr id="7" name="TextBox 6"/>
          <p:cNvSpPr txBox="1"/>
          <p:nvPr/>
        </p:nvSpPr>
        <p:spPr>
          <a:xfrm>
            <a:off x="1219200" y="5867400"/>
            <a:ext cx="7239000" cy="584775"/>
          </a:xfrm>
          <a:prstGeom prst="rect">
            <a:avLst/>
          </a:prstGeom>
          <a:noFill/>
        </p:spPr>
        <p:txBody>
          <a:bodyPr wrap="square" rtlCol="0">
            <a:spAutoFit/>
          </a:bodyPr>
          <a:lstStyle/>
          <a:p>
            <a:pPr algn="ctr"/>
            <a:r>
              <a:rPr lang="en-US" sz="1600" dirty="0" smtClean="0">
                <a:latin typeface="Arial" pitchFamily="34" charset="0"/>
                <a:cs typeface="Arial" pitchFamily="34" charset="0"/>
              </a:rPr>
              <a:t>Both glasses of milk are found 99.99% identical by a chemical laboratory. Which one will you drink? </a:t>
            </a:r>
            <a:r>
              <a:rPr lang="en-US" sz="1200" dirty="0" smtClean="0">
                <a:latin typeface="Arial" pitchFamily="34" charset="0"/>
                <a:cs typeface="Arial" pitchFamily="34" charset="0"/>
              </a:rPr>
              <a:t>Hidden information – one glass has 0.01% Potassium Cyanide.</a:t>
            </a:r>
            <a:endParaRPr lang="en-US" sz="1200"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Ayurved</a:t>
            </a:r>
            <a:r>
              <a:rPr lang="en-US" sz="3200" b="1" dirty="0" smtClean="0">
                <a:solidFill>
                  <a:srgbClr val="C00000"/>
                </a:solidFill>
                <a:latin typeface="Arial" pitchFamily="34" charset="0"/>
                <a:cs typeface="Arial" pitchFamily="34" charset="0"/>
              </a:rPr>
              <a:t> Paradigm - Key Characteristics </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953000"/>
          </a:xfrm>
        </p:spPr>
        <p:txBody>
          <a:bodyPr>
            <a:normAutofit lnSpcReduction="10000"/>
          </a:bodyPr>
          <a:lstStyle/>
          <a:p>
            <a:pPr>
              <a:lnSpc>
                <a:spcPct val="120000"/>
              </a:lnSpc>
              <a:spcBef>
                <a:spcPts val="600"/>
              </a:spcBef>
              <a:spcAft>
                <a:spcPts val="600"/>
              </a:spcAft>
            </a:pPr>
            <a:r>
              <a:rPr lang="en-US" sz="2000" b="1" dirty="0" smtClean="0">
                <a:latin typeface="Arial" pitchFamily="34" charset="0"/>
                <a:cs typeface="Arial" pitchFamily="34" charset="0"/>
              </a:rPr>
              <a:t>Holistic</a:t>
            </a:r>
            <a:r>
              <a:rPr lang="en-US" sz="2000" dirty="0" smtClean="0">
                <a:latin typeface="Arial" pitchFamily="34" charset="0"/>
                <a:cs typeface="Arial" pitchFamily="34" charset="0"/>
              </a:rPr>
              <a:t> </a:t>
            </a:r>
            <a:r>
              <a:rPr lang="hi-IN" sz="2000" dirty="0" smtClean="0">
                <a:latin typeface="Arial" pitchFamily="34" charset="0"/>
                <a:cs typeface="Arial" pitchFamily="34" charset="0"/>
              </a:rPr>
              <a:t>समग्रतावादी, पूर्णतावादी </a:t>
            </a:r>
            <a:r>
              <a:rPr lang="en-US" sz="2000" dirty="0" smtClean="0">
                <a:latin typeface="Arial" pitchFamily="34" charset="0"/>
                <a:cs typeface="Arial" pitchFamily="34" charset="0"/>
              </a:rPr>
              <a:t> – </a:t>
            </a:r>
            <a:r>
              <a:rPr lang="en-US" sz="2000" dirty="0" smtClean="0">
                <a:latin typeface="Arial" pitchFamily="34" charset="0"/>
                <a:cs typeface="Arial" pitchFamily="34" charset="0"/>
              </a:rPr>
              <a:t>treats the whole body as one</a:t>
            </a:r>
          </a:p>
          <a:p>
            <a:pPr>
              <a:lnSpc>
                <a:spcPct val="120000"/>
              </a:lnSpc>
              <a:spcBef>
                <a:spcPts val="600"/>
              </a:spcBef>
              <a:spcAft>
                <a:spcPts val="600"/>
              </a:spcAft>
            </a:pPr>
            <a:r>
              <a:rPr lang="en-US" sz="2000" dirty="0" smtClean="0">
                <a:latin typeface="Arial" pitchFamily="34" charset="0"/>
                <a:cs typeface="Arial" pitchFamily="34" charset="0"/>
              </a:rPr>
              <a:t>Is not based on war with nature model; Harmony with nature</a:t>
            </a:r>
          </a:p>
          <a:p>
            <a:pPr>
              <a:lnSpc>
                <a:spcPct val="120000"/>
              </a:lnSpc>
              <a:spcBef>
                <a:spcPts val="600"/>
              </a:spcBef>
              <a:spcAft>
                <a:spcPts val="600"/>
              </a:spcAft>
            </a:pPr>
            <a:r>
              <a:rPr lang="en-US" sz="2000" dirty="0" smtClean="0">
                <a:latin typeface="Arial" pitchFamily="34" charset="0"/>
                <a:cs typeface="Arial" pitchFamily="34" charset="0"/>
              </a:rPr>
              <a:t>No separation between mind and body</a:t>
            </a:r>
          </a:p>
          <a:p>
            <a:pPr>
              <a:lnSpc>
                <a:spcPct val="120000"/>
              </a:lnSpc>
              <a:spcBef>
                <a:spcPts val="600"/>
              </a:spcBef>
              <a:spcAft>
                <a:spcPts val="600"/>
              </a:spcAft>
            </a:pPr>
            <a:r>
              <a:rPr lang="en-US" sz="2000" dirty="0" smtClean="0">
                <a:latin typeface="Arial" pitchFamily="34" charset="0"/>
                <a:cs typeface="Arial" pitchFamily="34" charset="0"/>
              </a:rPr>
              <a:t>Believes in creating health instead of only curing diseases</a:t>
            </a:r>
          </a:p>
          <a:p>
            <a:pPr>
              <a:lnSpc>
                <a:spcPct val="120000"/>
              </a:lnSpc>
              <a:spcBef>
                <a:spcPts val="600"/>
              </a:spcBef>
              <a:spcAft>
                <a:spcPts val="600"/>
              </a:spcAft>
            </a:pPr>
            <a:r>
              <a:rPr lang="en-US" sz="2000" dirty="0" smtClean="0">
                <a:latin typeface="Arial" pitchFamily="34" charset="0"/>
                <a:cs typeface="Arial" pitchFamily="34" charset="0"/>
              </a:rPr>
              <a:t>Considers every aspect of life including food, sleep, physical exercise, bath, exposure to sun, love and sex. </a:t>
            </a:r>
          </a:p>
          <a:p>
            <a:pPr>
              <a:lnSpc>
                <a:spcPct val="120000"/>
              </a:lnSpc>
              <a:spcBef>
                <a:spcPts val="600"/>
              </a:spcBef>
              <a:spcAft>
                <a:spcPts val="600"/>
              </a:spcAft>
            </a:pPr>
            <a:r>
              <a:rPr lang="en-US" sz="2000" dirty="0" smtClean="0">
                <a:latin typeface="Arial" pitchFamily="34" charset="0"/>
                <a:cs typeface="Arial" pitchFamily="34" charset="0"/>
              </a:rPr>
              <a:t>Making profit from misery is a sin – doctor benefits from good health and not from disease</a:t>
            </a:r>
          </a:p>
          <a:p>
            <a:pPr>
              <a:lnSpc>
                <a:spcPct val="120000"/>
              </a:lnSpc>
              <a:spcBef>
                <a:spcPts val="600"/>
              </a:spcBef>
              <a:spcAft>
                <a:spcPts val="600"/>
              </a:spcAft>
            </a:pPr>
            <a:r>
              <a:rPr lang="en-US" sz="2000" dirty="0" smtClean="0">
                <a:latin typeface="Arial" pitchFamily="34" charset="0"/>
                <a:cs typeface="Arial" pitchFamily="34" charset="0"/>
              </a:rPr>
              <a:t>Everything can be used as a medicine. Every food can be a medicine as well as a poison, depending on the quantity, time, method of consumption etc.</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12</a:t>
            </a:fld>
            <a:endParaRPr lang="en-US"/>
          </a:p>
        </p:txBody>
      </p:sp>
      <p:sp>
        <p:nvSpPr>
          <p:cNvPr id="6" name="Date Placeholder 5"/>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Vaat</a:t>
            </a:r>
            <a:r>
              <a:rPr lang="en-US" sz="3200" b="1" dirty="0" smtClean="0">
                <a:solidFill>
                  <a:srgbClr val="C00000"/>
                </a:solidFill>
                <a:latin typeface="Arial" pitchFamily="34" charset="0"/>
                <a:cs typeface="Arial" pitchFamily="34" charset="0"/>
              </a:rPr>
              <a:t>, Pitt and </a:t>
            </a:r>
            <a:r>
              <a:rPr lang="en-US" sz="3200" b="1" dirty="0" err="1" smtClean="0">
                <a:solidFill>
                  <a:srgbClr val="C00000"/>
                </a:solidFill>
                <a:latin typeface="Arial" pitchFamily="34" charset="0"/>
                <a:cs typeface="Arial" pitchFamily="34" charset="0"/>
              </a:rPr>
              <a:t>Kaph</a:t>
            </a:r>
            <a:endParaRPr lang="en-US" sz="3200" b="1" dirty="0">
              <a:solidFill>
                <a:srgbClr val="C00000"/>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dirty="0" smtClean="0"/>
              <a:t>www.samarthbharat.com</a:t>
            </a:r>
            <a:endParaRPr lang="en-US" dirty="0"/>
          </a:p>
        </p:txBody>
      </p:sp>
      <p:sp>
        <p:nvSpPr>
          <p:cNvPr id="6" name="Slide Number Placeholder 5"/>
          <p:cNvSpPr>
            <a:spLocks noGrp="1"/>
          </p:cNvSpPr>
          <p:nvPr>
            <p:ph type="sldNum" sz="quarter" idx="12"/>
          </p:nvPr>
        </p:nvSpPr>
        <p:spPr/>
        <p:txBody>
          <a:bodyPr/>
          <a:lstStyle/>
          <a:p>
            <a:fld id="{BB6B391E-427E-4FE9-A655-5F2D83527542}" type="slidenum">
              <a:rPr lang="en-US" smtClean="0"/>
              <a:pPr/>
              <a:t>13</a:t>
            </a:fld>
            <a:endParaRPr lang="en-US"/>
          </a:p>
        </p:txBody>
      </p:sp>
      <p:pic>
        <p:nvPicPr>
          <p:cNvPr id="8" name="Picture 7" descr="three-legged-stool-outline.png"/>
          <p:cNvPicPr>
            <a:picLocks noChangeAspect="1"/>
          </p:cNvPicPr>
          <p:nvPr/>
        </p:nvPicPr>
        <p:blipFill>
          <a:blip r:embed="rId2"/>
          <a:stretch>
            <a:fillRect/>
          </a:stretch>
        </p:blipFill>
        <p:spPr>
          <a:xfrm>
            <a:off x="2590800" y="1066800"/>
            <a:ext cx="3868195" cy="4216333"/>
          </a:xfrm>
          <a:prstGeom prst="rect">
            <a:avLst/>
          </a:prstGeom>
        </p:spPr>
      </p:pic>
      <p:sp>
        <p:nvSpPr>
          <p:cNvPr id="9" name="TextBox 8"/>
          <p:cNvSpPr txBox="1"/>
          <p:nvPr/>
        </p:nvSpPr>
        <p:spPr>
          <a:xfrm>
            <a:off x="1905000" y="4648200"/>
            <a:ext cx="1219200" cy="369332"/>
          </a:xfrm>
          <a:prstGeom prst="rect">
            <a:avLst/>
          </a:prstGeom>
          <a:noFill/>
        </p:spPr>
        <p:txBody>
          <a:bodyPr wrap="square" rtlCol="0">
            <a:spAutoFit/>
          </a:bodyPr>
          <a:lstStyle/>
          <a:p>
            <a:r>
              <a:rPr lang="en-US" dirty="0" err="1" smtClean="0">
                <a:latin typeface="Arial" pitchFamily="34" charset="0"/>
                <a:cs typeface="Arial" pitchFamily="34" charset="0"/>
              </a:rPr>
              <a:t>Vaat</a:t>
            </a:r>
            <a:r>
              <a:rPr lang="en-US" dirty="0" smtClean="0"/>
              <a:t>  </a:t>
            </a:r>
            <a:r>
              <a:rPr lang="hi-IN" dirty="0" smtClean="0"/>
              <a:t>वात</a:t>
            </a:r>
            <a:endParaRPr lang="en-US" dirty="0"/>
          </a:p>
        </p:txBody>
      </p:sp>
      <p:sp>
        <p:nvSpPr>
          <p:cNvPr id="10" name="TextBox 9"/>
          <p:cNvSpPr txBox="1"/>
          <p:nvPr/>
        </p:nvSpPr>
        <p:spPr>
          <a:xfrm>
            <a:off x="3962400" y="5257800"/>
            <a:ext cx="1143000" cy="381000"/>
          </a:xfrm>
          <a:prstGeom prst="rect">
            <a:avLst/>
          </a:prstGeom>
          <a:noFill/>
        </p:spPr>
        <p:txBody>
          <a:bodyPr wrap="square" rtlCol="0">
            <a:spAutoFit/>
          </a:bodyPr>
          <a:lstStyle/>
          <a:p>
            <a:r>
              <a:rPr lang="en-US" dirty="0" smtClean="0">
                <a:latin typeface="Arial" pitchFamily="34" charset="0"/>
                <a:cs typeface="Arial" pitchFamily="34" charset="0"/>
              </a:rPr>
              <a:t>Pitt  </a:t>
            </a:r>
            <a:r>
              <a:rPr lang="hi-IN" dirty="0" smtClean="0">
                <a:latin typeface="Arial" pitchFamily="34" charset="0"/>
                <a:cs typeface="Arial" pitchFamily="34" charset="0"/>
              </a:rPr>
              <a:t>पित्त</a:t>
            </a:r>
            <a:r>
              <a:rPr lang="en-US" dirty="0" smtClean="0"/>
              <a:t> </a:t>
            </a:r>
            <a:endParaRPr lang="en-US" dirty="0"/>
          </a:p>
        </p:txBody>
      </p:sp>
      <p:sp>
        <p:nvSpPr>
          <p:cNvPr id="11" name="TextBox 10"/>
          <p:cNvSpPr txBox="1"/>
          <p:nvPr/>
        </p:nvSpPr>
        <p:spPr>
          <a:xfrm>
            <a:off x="5334000" y="4648200"/>
            <a:ext cx="1219200" cy="369332"/>
          </a:xfrm>
          <a:prstGeom prst="rect">
            <a:avLst/>
          </a:prstGeom>
          <a:noFill/>
        </p:spPr>
        <p:txBody>
          <a:bodyPr wrap="square" rtlCol="0">
            <a:spAutoFit/>
          </a:bodyPr>
          <a:lstStyle/>
          <a:p>
            <a:r>
              <a:rPr lang="en-US" dirty="0" err="1" smtClean="0">
                <a:latin typeface="Arial" pitchFamily="34" charset="0"/>
                <a:cs typeface="Arial" pitchFamily="34" charset="0"/>
              </a:rPr>
              <a:t>Kaph</a:t>
            </a:r>
            <a:r>
              <a:rPr lang="en-US" dirty="0" smtClean="0"/>
              <a:t>  </a:t>
            </a:r>
            <a:r>
              <a:rPr lang="hi-IN" dirty="0" smtClean="0"/>
              <a:t>कफ</a:t>
            </a:r>
            <a:endParaRPr lang="en-US" dirty="0"/>
          </a:p>
        </p:txBody>
      </p:sp>
      <p:sp>
        <p:nvSpPr>
          <p:cNvPr id="12" name="TextBox 11"/>
          <p:cNvSpPr txBox="1"/>
          <p:nvPr/>
        </p:nvSpPr>
        <p:spPr>
          <a:xfrm>
            <a:off x="304800" y="1447800"/>
            <a:ext cx="2209800" cy="2908489"/>
          </a:xfrm>
          <a:prstGeom prst="rect">
            <a:avLst/>
          </a:prstGeom>
          <a:noFill/>
          <a:ln>
            <a:solidFill>
              <a:schemeClr val="tx2"/>
            </a:solidFill>
          </a:ln>
        </p:spPr>
        <p:txBody>
          <a:bodyPr wrap="square" rtlCol="0">
            <a:spAutoFit/>
          </a:bodyPr>
          <a:lstStyle/>
          <a:p>
            <a:pPr algn="ctr"/>
            <a:r>
              <a:rPr lang="en-US" sz="1600" b="1" dirty="0" smtClean="0">
                <a:latin typeface="Arial" pitchFamily="34" charset="0"/>
                <a:cs typeface="Arial" pitchFamily="34" charset="0"/>
              </a:rPr>
              <a:t>Control Tools - Food</a:t>
            </a:r>
          </a:p>
          <a:p>
            <a:pPr algn="ctr"/>
            <a:r>
              <a:rPr lang="en-US" sz="1600" b="1" dirty="0" smtClean="0">
                <a:latin typeface="Arial" pitchFamily="34" charset="0"/>
                <a:cs typeface="Arial" pitchFamily="34" charset="0"/>
              </a:rPr>
              <a:t>Six </a:t>
            </a:r>
            <a:r>
              <a:rPr lang="en-US" sz="1600" b="1" dirty="0" err="1" smtClean="0">
                <a:latin typeface="Arial" pitchFamily="34" charset="0"/>
                <a:cs typeface="Arial" pitchFamily="34" charset="0"/>
              </a:rPr>
              <a:t>Ras</a:t>
            </a:r>
            <a:endParaRPr lang="en-US" sz="1600" b="1" dirty="0" smtClean="0">
              <a:latin typeface="Arial" pitchFamily="34" charset="0"/>
              <a:cs typeface="Arial" pitchFamily="34" charset="0"/>
            </a:endParaRPr>
          </a:p>
          <a:p>
            <a:pPr>
              <a:spcBef>
                <a:spcPts val="600"/>
              </a:spcBef>
              <a:spcAft>
                <a:spcPts val="600"/>
              </a:spcAft>
            </a:pPr>
            <a:r>
              <a:rPr lang="en-US" sz="1600" dirty="0" smtClean="0">
                <a:latin typeface="Arial" pitchFamily="34" charset="0"/>
                <a:cs typeface="Arial" pitchFamily="34" charset="0"/>
              </a:rPr>
              <a:t>Sweet  </a:t>
            </a:r>
            <a:r>
              <a:rPr lang="hi-IN" sz="1600" dirty="0" smtClean="0">
                <a:latin typeface="Arial" pitchFamily="34" charset="0"/>
                <a:cs typeface="Arial" pitchFamily="34" charset="0"/>
              </a:rPr>
              <a:t>मधुर </a:t>
            </a:r>
            <a:endParaRPr lang="en-US" sz="1600" dirty="0" smtClean="0">
              <a:latin typeface="Arial" pitchFamily="34" charset="0"/>
              <a:cs typeface="Arial" pitchFamily="34" charset="0"/>
            </a:endParaRPr>
          </a:p>
          <a:p>
            <a:pPr>
              <a:spcBef>
                <a:spcPts val="600"/>
              </a:spcBef>
              <a:spcAft>
                <a:spcPts val="600"/>
              </a:spcAft>
            </a:pPr>
            <a:r>
              <a:rPr lang="en-US" sz="1600" dirty="0" smtClean="0">
                <a:latin typeface="Arial" pitchFamily="34" charset="0"/>
                <a:cs typeface="Arial" pitchFamily="34" charset="0"/>
              </a:rPr>
              <a:t>Sour  </a:t>
            </a:r>
            <a:r>
              <a:rPr lang="hi-IN" sz="1600" dirty="0" smtClean="0">
                <a:latin typeface="Arial" pitchFamily="34" charset="0"/>
                <a:cs typeface="Arial" pitchFamily="34" charset="0"/>
              </a:rPr>
              <a:t>अम्ल</a:t>
            </a:r>
            <a:endParaRPr lang="en-US" sz="1600" dirty="0" smtClean="0">
              <a:latin typeface="Arial" pitchFamily="34" charset="0"/>
              <a:cs typeface="Arial" pitchFamily="34" charset="0"/>
            </a:endParaRPr>
          </a:p>
          <a:p>
            <a:pPr>
              <a:spcBef>
                <a:spcPts val="600"/>
              </a:spcBef>
              <a:spcAft>
                <a:spcPts val="600"/>
              </a:spcAft>
            </a:pPr>
            <a:r>
              <a:rPr lang="en-US" sz="1600" dirty="0" smtClean="0">
                <a:latin typeface="Arial" pitchFamily="34" charset="0"/>
                <a:cs typeface="Arial" pitchFamily="34" charset="0"/>
              </a:rPr>
              <a:t>Salty  </a:t>
            </a:r>
            <a:r>
              <a:rPr lang="hi-IN" sz="1600" dirty="0" smtClean="0">
                <a:latin typeface="Arial" pitchFamily="34" charset="0"/>
                <a:cs typeface="Arial" pitchFamily="34" charset="0"/>
              </a:rPr>
              <a:t>लवण </a:t>
            </a:r>
            <a:endParaRPr lang="en-US" sz="1600" dirty="0" smtClean="0">
              <a:latin typeface="Arial" pitchFamily="34" charset="0"/>
              <a:cs typeface="Arial" pitchFamily="34" charset="0"/>
            </a:endParaRPr>
          </a:p>
          <a:p>
            <a:pPr>
              <a:spcBef>
                <a:spcPts val="600"/>
              </a:spcBef>
              <a:spcAft>
                <a:spcPts val="600"/>
              </a:spcAft>
            </a:pPr>
            <a:r>
              <a:rPr lang="en-US" sz="1600" dirty="0" smtClean="0">
                <a:latin typeface="Arial" pitchFamily="34" charset="0"/>
                <a:cs typeface="Arial" pitchFamily="34" charset="0"/>
              </a:rPr>
              <a:t>Pungent  </a:t>
            </a:r>
            <a:r>
              <a:rPr lang="hi-IN" sz="1600" dirty="0" smtClean="0">
                <a:latin typeface="Arial" pitchFamily="34" charset="0"/>
                <a:cs typeface="Arial" pitchFamily="34" charset="0"/>
              </a:rPr>
              <a:t>तीखा </a:t>
            </a:r>
            <a:endParaRPr lang="en-US" sz="1600" dirty="0" smtClean="0">
              <a:latin typeface="Arial" pitchFamily="34" charset="0"/>
              <a:cs typeface="Arial" pitchFamily="34" charset="0"/>
            </a:endParaRPr>
          </a:p>
          <a:p>
            <a:pPr>
              <a:spcBef>
                <a:spcPts val="600"/>
              </a:spcBef>
              <a:spcAft>
                <a:spcPts val="600"/>
              </a:spcAft>
            </a:pPr>
            <a:r>
              <a:rPr lang="en-US" sz="1600" dirty="0" smtClean="0">
                <a:latin typeface="Arial" pitchFamily="34" charset="0"/>
                <a:cs typeface="Arial" pitchFamily="34" charset="0"/>
              </a:rPr>
              <a:t>Bitter  </a:t>
            </a:r>
            <a:r>
              <a:rPr lang="hi-IN" sz="1600" dirty="0" smtClean="0">
                <a:latin typeface="Arial" pitchFamily="34" charset="0"/>
                <a:cs typeface="Arial" pitchFamily="34" charset="0"/>
              </a:rPr>
              <a:t>कड़वा</a:t>
            </a:r>
            <a:endParaRPr lang="en-US" sz="1600" dirty="0" smtClean="0">
              <a:latin typeface="Arial" pitchFamily="34" charset="0"/>
              <a:cs typeface="Arial" pitchFamily="34" charset="0"/>
            </a:endParaRPr>
          </a:p>
          <a:p>
            <a:pPr>
              <a:spcBef>
                <a:spcPts val="600"/>
              </a:spcBef>
              <a:spcAft>
                <a:spcPts val="600"/>
              </a:spcAft>
            </a:pPr>
            <a:r>
              <a:rPr lang="en-US" sz="1600" dirty="0" smtClean="0">
                <a:latin typeface="Arial" pitchFamily="34" charset="0"/>
                <a:cs typeface="Arial" pitchFamily="34" charset="0"/>
              </a:rPr>
              <a:t>Astringent  </a:t>
            </a:r>
            <a:r>
              <a:rPr lang="hi-IN" sz="1600" dirty="0" smtClean="0">
                <a:latin typeface="Arial" pitchFamily="34" charset="0"/>
                <a:cs typeface="Arial" pitchFamily="34" charset="0"/>
              </a:rPr>
              <a:t>कसैला</a:t>
            </a:r>
            <a:endParaRPr lang="en-US" sz="1600" dirty="0">
              <a:latin typeface="Arial" pitchFamily="34" charset="0"/>
              <a:cs typeface="Arial" pitchFamily="34" charset="0"/>
            </a:endParaRPr>
          </a:p>
        </p:txBody>
      </p:sp>
      <p:sp>
        <p:nvSpPr>
          <p:cNvPr id="13" name="TextBox 12"/>
          <p:cNvSpPr txBox="1"/>
          <p:nvPr/>
        </p:nvSpPr>
        <p:spPr>
          <a:xfrm>
            <a:off x="6629400" y="1371600"/>
            <a:ext cx="2209800" cy="4108817"/>
          </a:xfrm>
          <a:prstGeom prst="rect">
            <a:avLst/>
          </a:prstGeom>
          <a:noFill/>
          <a:ln>
            <a:solidFill>
              <a:schemeClr val="tx2"/>
            </a:solidFill>
          </a:ln>
        </p:spPr>
        <p:txBody>
          <a:bodyPr wrap="square" rtlCol="0">
            <a:spAutoFit/>
          </a:bodyPr>
          <a:lstStyle/>
          <a:p>
            <a:pPr algn="ctr"/>
            <a:r>
              <a:rPr lang="en-US" sz="1600" b="1" dirty="0" smtClean="0">
                <a:latin typeface="Arial" pitchFamily="34" charset="0"/>
                <a:cs typeface="Arial" pitchFamily="34" charset="0"/>
              </a:rPr>
              <a:t>Control – Non-Food</a:t>
            </a:r>
          </a:p>
          <a:p>
            <a:pPr>
              <a:spcBef>
                <a:spcPts val="600"/>
              </a:spcBef>
              <a:spcAft>
                <a:spcPts val="600"/>
              </a:spcAft>
            </a:pPr>
            <a:r>
              <a:rPr lang="en-US" sz="1600" dirty="0" smtClean="0">
                <a:latin typeface="Arial" pitchFamily="34" charset="0"/>
                <a:cs typeface="Arial" pitchFamily="34" charset="0"/>
              </a:rPr>
              <a:t>Physical Exercise</a:t>
            </a:r>
          </a:p>
          <a:p>
            <a:pPr>
              <a:spcBef>
                <a:spcPts val="600"/>
              </a:spcBef>
              <a:spcAft>
                <a:spcPts val="600"/>
              </a:spcAft>
            </a:pPr>
            <a:r>
              <a:rPr lang="en-US" sz="1600" dirty="0" smtClean="0">
                <a:latin typeface="Arial" pitchFamily="34" charset="0"/>
                <a:cs typeface="Arial" pitchFamily="34" charset="0"/>
              </a:rPr>
              <a:t>Bath</a:t>
            </a:r>
          </a:p>
          <a:p>
            <a:pPr>
              <a:spcBef>
                <a:spcPts val="600"/>
              </a:spcBef>
              <a:spcAft>
                <a:spcPts val="600"/>
              </a:spcAft>
            </a:pPr>
            <a:r>
              <a:rPr lang="en-US" sz="1600" dirty="0" smtClean="0">
                <a:latin typeface="Arial" pitchFamily="34" charset="0"/>
                <a:cs typeface="Arial" pitchFamily="34" charset="0"/>
              </a:rPr>
              <a:t>Massage</a:t>
            </a:r>
          </a:p>
          <a:p>
            <a:pPr>
              <a:spcBef>
                <a:spcPts val="600"/>
              </a:spcBef>
              <a:spcAft>
                <a:spcPts val="600"/>
              </a:spcAft>
            </a:pPr>
            <a:r>
              <a:rPr lang="en-US" sz="1600" dirty="0" smtClean="0">
                <a:latin typeface="Arial" pitchFamily="34" charset="0"/>
                <a:cs typeface="Arial" pitchFamily="34" charset="0"/>
              </a:rPr>
              <a:t>Laxative</a:t>
            </a:r>
          </a:p>
          <a:p>
            <a:pPr>
              <a:spcBef>
                <a:spcPts val="600"/>
              </a:spcBef>
              <a:spcAft>
                <a:spcPts val="600"/>
              </a:spcAft>
            </a:pPr>
            <a:r>
              <a:rPr lang="en-US" sz="1600" dirty="0" smtClean="0">
                <a:latin typeface="Arial" pitchFamily="34" charset="0"/>
                <a:cs typeface="Arial" pitchFamily="34" charset="0"/>
              </a:rPr>
              <a:t>Vomit</a:t>
            </a:r>
          </a:p>
          <a:p>
            <a:pPr>
              <a:spcBef>
                <a:spcPts val="600"/>
              </a:spcBef>
              <a:spcAft>
                <a:spcPts val="600"/>
              </a:spcAft>
            </a:pPr>
            <a:r>
              <a:rPr lang="en-US" sz="1600" dirty="0" smtClean="0">
                <a:latin typeface="Arial" pitchFamily="34" charset="0"/>
                <a:cs typeface="Arial" pitchFamily="34" charset="0"/>
              </a:rPr>
              <a:t>Inserting liquid through bottom orifice</a:t>
            </a:r>
          </a:p>
          <a:p>
            <a:pPr>
              <a:spcBef>
                <a:spcPts val="600"/>
              </a:spcBef>
              <a:spcAft>
                <a:spcPts val="600"/>
              </a:spcAft>
            </a:pPr>
            <a:r>
              <a:rPr lang="en-US" sz="1600" dirty="0" smtClean="0">
                <a:latin typeface="Arial" pitchFamily="34" charset="0"/>
                <a:cs typeface="Arial" pitchFamily="34" charset="0"/>
              </a:rPr>
              <a:t>Sleep</a:t>
            </a:r>
          </a:p>
          <a:p>
            <a:pPr>
              <a:spcBef>
                <a:spcPts val="600"/>
              </a:spcBef>
              <a:spcAft>
                <a:spcPts val="600"/>
              </a:spcAft>
            </a:pPr>
            <a:r>
              <a:rPr lang="en-US" sz="1600" dirty="0" smtClean="0">
                <a:latin typeface="Arial" pitchFamily="34" charset="0"/>
                <a:cs typeface="Arial" pitchFamily="34" charset="0"/>
              </a:rPr>
              <a:t>Sun</a:t>
            </a:r>
          </a:p>
          <a:p>
            <a:pPr>
              <a:spcBef>
                <a:spcPts val="600"/>
              </a:spcBef>
              <a:spcAft>
                <a:spcPts val="600"/>
              </a:spcAft>
            </a:pPr>
            <a:r>
              <a:rPr lang="en-US" sz="1600" dirty="0" smtClean="0">
                <a:latin typeface="Arial" pitchFamily="34" charset="0"/>
                <a:cs typeface="Arial" pitchFamily="34" charset="0"/>
              </a:rPr>
              <a:t>Medicine</a:t>
            </a:r>
          </a:p>
        </p:txBody>
      </p:sp>
      <p:sp>
        <p:nvSpPr>
          <p:cNvPr id="14" name="TextBox 13"/>
          <p:cNvSpPr txBox="1"/>
          <p:nvPr/>
        </p:nvSpPr>
        <p:spPr>
          <a:xfrm>
            <a:off x="381000" y="5486400"/>
            <a:ext cx="3429000" cy="830997"/>
          </a:xfrm>
          <a:prstGeom prst="rect">
            <a:avLst/>
          </a:prstGeom>
          <a:noFill/>
          <a:ln>
            <a:solidFill>
              <a:schemeClr val="tx2"/>
            </a:solidFill>
          </a:ln>
        </p:spPr>
        <p:txBody>
          <a:bodyPr wrap="square" rtlCol="0">
            <a:spAutoFit/>
          </a:bodyPr>
          <a:lstStyle/>
          <a:p>
            <a:r>
              <a:rPr lang="en-US" sz="1600" dirty="0" err="1" smtClean="0">
                <a:latin typeface="Arial" pitchFamily="34" charset="0"/>
                <a:cs typeface="Arial" pitchFamily="34" charset="0"/>
              </a:rPr>
              <a:t>Tridoshshamak</a:t>
            </a:r>
            <a:r>
              <a:rPr lang="en-US" sz="1600" dirty="0" smtClean="0">
                <a:latin typeface="Arial" pitchFamily="34" charset="0"/>
                <a:cs typeface="Arial" pitchFamily="34" charset="0"/>
              </a:rPr>
              <a:t> (Control of all three) – </a:t>
            </a:r>
            <a:r>
              <a:rPr lang="en-US" sz="1600" dirty="0" err="1" smtClean="0">
                <a:latin typeface="Arial" pitchFamily="34" charset="0"/>
                <a:cs typeface="Arial" pitchFamily="34" charset="0"/>
              </a:rPr>
              <a:t>Triphala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Bathua</a:t>
            </a:r>
            <a:r>
              <a:rPr lang="en-US" sz="1600" dirty="0" smtClean="0">
                <a:latin typeface="Arial" pitchFamily="34" charset="0"/>
                <a:cs typeface="Arial" pitchFamily="34" charset="0"/>
              </a:rPr>
              <a:t>, </a:t>
            </a:r>
            <a:r>
              <a:rPr lang="en-US" sz="1600" dirty="0" smtClean="0">
                <a:latin typeface="Arial" pitchFamily="34" charset="0"/>
                <a:cs typeface="Arial" pitchFamily="34" charset="0"/>
              </a:rPr>
              <a:t>Baal-</a:t>
            </a:r>
            <a:r>
              <a:rPr lang="en-US" sz="1600" dirty="0" err="1" smtClean="0">
                <a:latin typeface="Arial" pitchFamily="34" charset="0"/>
                <a:cs typeface="Arial" pitchFamily="34" charset="0"/>
              </a:rPr>
              <a:t>Mooli</a:t>
            </a:r>
            <a:r>
              <a:rPr lang="en-US" sz="1600" dirty="0" smtClean="0">
                <a:latin typeface="Arial" pitchFamily="34" charset="0"/>
                <a:cs typeface="Arial" pitchFamily="34" charset="0"/>
              </a:rPr>
              <a:t> </a:t>
            </a:r>
            <a:br>
              <a:rPr lang="en-US" sz="1600" dirty="0" smtClean="0">
                <a:latin typeface="Arial" pitchFamily="34" charset="0"/>
                <a:cs typeface="Arial" pitchFamily="34" charset="0"/>
              </a:rPr>
            </a:br>
            <a:r>
              <a:rPr lang="hi-IN" sz="1600" dirty="0" smtClean="0">
                <a:latin typeface="Arial" pitchFamily="34" charset="0"/>
                <a:cs typeface="Arial" pitchFamily="34" charset="0"/>
              </a:rPr>
              <a:t>त्रिफला, बथुआ, बाल-मूली</a:t>
            </a:r>
            <a:endParaRPr lang="en-US" sz="1600" dirty="0">
              <a:latin typeface="Arial" pitchFamily="34" charset="0"/>
              <a:cs typeface="Arial" pitchFamily="34" charset="0"/>
            </a:endParaRPr>
          </a:p>
        </p:txBody>
      </p:sp>
      <p:sp>
        <p:nvSpPr>
          <p:cNvPr id="15" name="TextBox 14"/>
          <p:cNvSpPr txBox="1"/>
          <p:nvPr/>
        </p:nvSpPr>
        <p:spPr>
          <a:xfrm>
            <a:off x="4724400" y="5638800"/>
            <a:ext cx="4191000" cy="830997"/>
          </a:xfrm>
          <a:prstGeom prst="rect">
            <a:avLst/>
          </a:prstGeom>
          <a:noFill/>
          <a:ln>
            <a:solidFill>
              <a:schemeClr val="tx2"/>
            </a:solidFill>
          </a:ln>
        </p:spPr>
        <p:txBody>
          <a:bodyPr wrap="square" rtlCol="0">
            <a:spAutoFit/>
          </a:bodyPr>
          <a:lstStyle/>
          <a:p>
            <a:r>
              <a:rPr lang="en-US" sz="1600" dirty="0" err="1" smtClean="0">
                <a:solidFill>
                  <a:srgbClr val="FF0000"/>
                </a:solidFill>
                <a:latin typeface="Arial" pitchFamily="34" charset="0"/>
                <a:cs typeface="Arial" pitchFamily="34" charset="0"/>
              </a:rPr>
              <a:t>Tridoshkarak</a:t>
            </a:r>
            <a:r>
              <a:rPr lang="en-US" sz="1600" dirty="0" smtClean="0">
                <a:solidFill>
                  <a:srgbClr val="FF0000"/>
                </a:solidFill>
                <a:latin typeface="Arial" pitchFamily="34" charset="0"/>
                <a:cs typeface="Arial" pitchFamily="34" charset="0"/>
              </a:rPr>
              <a:t> (Causes all three defects) – Beef, </a:t>
            </a:r>
            <a:r>
              <a:rPr lang="en-US" sz="1600" dirty="0" err="1" smtClean="0">
                <a:solidFill>
                  <a:srgbClr val="FF0000"/>
                </a:solidFill>
                <a:latin typeface="Arial" pitchFamily="34" charset="0"/>
                <a:cs typeface="Arial" pitchFamily="34" charset="0"/>
              </a:rPr>
              <a:t>Sarson</a:t>
            </a:r>
            <a:r>
              <a:rPr lang="en-US" sz="1600" dirty="0" smtClean="0">
                <a:solidFill>
                  <a:srgbClr val="FF0000"/>
                </a:solidFill>
                <a:latin typeface="Arial" pitchFamily="34" charset="0"/>
                <a:cs typeface="Arial" pitchFamily="34" charset="0"/>
              </a:rPr>
              <a:t> Ka </a:t>
            </a:r>
            <a:r>
              <a:rPr lang="en-US" sz="1600" dirty="0" err="1" smtClean="0">
                <a:solidFill>
                  <a:srgbClr val="FF0000"/>
                </a:solidFill>
                <a:latin typeface="Arial" pitchFamily="34" charset="0"/>
                <a:cs typeface="Arial" pitchFamily="34" charset="0"/>
              </a:rPr>
              <a:t>Saag</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Rajmah</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Vridh-Mooli</a:t>
            </a:r>
            <a:r>
              <a:rPr lang="en-US" sz="1600" dirty="0" smtClean="0">
                <a:solidFill>
                  <a:srgbClr val="FF0000"/>
                </a:solidFill>
                <a:latin typeface="Arial" pitchFamily="34" charset="0"/>
                <a:cs typeface="Arial" pitchFamily="34" charset="0"/>
              </a:rPr>
              <a:t/>
            </a:r>
            <a:br>
              <a:rPr lang="en-US" sz="1600" dirty="0" smtClean="0">
                <a:solidFill>
                  <a:srgbClr val="FF0000"/>
                </a:solidFill>
                <a:latin typeface="Arial" pitchFamily="34" charset="0"/>
                <a:cs typeface="Arial" pitchFamily="34" charset="0"/>
              </a:rPr>
            </a:br>
            <a:r>
              <a:rPr lang="hi-IN" sz="1600" dirty="0" smtClean="0">
                <a:solidFill>
                  <a:srgbClr val="FF0000"/>
                </a:solidFill>
                <a:latin typeface="Arial" pitchFamily="34" charset="0"/>
                <a:cs typeface="Arial" pitchFamily="34" charset="0"/>
              </a:rPr>
              <a:t>गोमांस, सरसों का साग, राजमाह, वृद्ध-मूली </a:t>
            </a:r>
            <a:endParaRPr lang="en-US" sz="1600" dirty="0">
              <a:solidFill>
                <a:srgbClr val="FF0000"/>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Some Other Control Substances</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457200" y="1600200"/>
          <a:ext cx="8229600" cy="48006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1600" dirty="0" smtClean="0">
                          <a:latin typeface="Arial" pitchFamily="34" charset="0"/>
                          <a:cs typeface="Arial" pitchFamily="34" charset="0"/>
                        </a:rPr>
                        <a:t>Substance</a:t>
                      </a:r>
                      <a:endParaRPr lang="en-US" sz="1600" dirty="0">
                        <a:latin typeface="Arial" pitchFamily="34" charset="0"/>
                        <a:cs typeface="Arial" pitchFamily="34" charset="0"/>
                      </a:endParaRPr>
                    </a:p>
                  </a:txBody>
                  <a:tcPr/>
                </a:tc>
                <a:tc>
                  <a:txBody>
                    <a:bodyPr/>
                    <a:lstStyle/>
                    <a:p>
                      <a:pPr algn="ctr"/>
                      <a:r>
                        <a:rPr lang="en-US" sz="1600" dirty="0" err="1" smtClean="0">
                          <a:latin typeface="Arial" pitchFamily="34" charset="0"/>
                          <a:cs typeface="Arial" pitchFamily="34" charset="0"/>
                        </a:rPr>
                        <a:t>Vaat</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Pitt</a:t>
                      </a:r>
                      <a:endParaRPr lang="en-US" sz="1600" dirty="0">
                        <a:latin typeface="Arial" pitchFamily="34" charset="0"/>
                        <a:cs typeface="Arial" pitchFamily="34" charset="0"/>
                      </a:endParaRPr>
                    </a:p>
                  </a:txBody>
                  <a:tcPr/>
                </a:tc>
                <a:tc>
                  <a:txBody>
                    <a:bodyPr/>
                    <a:lstStyle/>
                    <a:p>
                      <a:pPr algn="ctr"/>
                      <a:r>
                        <a:rPr lang="en-US" sz="1600" dirty="0" err="1" smtClean="0">
                          <a:latin typeface="Arial" pitchFamily="34" charset="0"/>
                          <a:cs typeface="Arial" pitchFamily="34" charset="0"/>
                        </a:rPr>
                        <a:t>Kaph</a:t>
                      </a:r>
                      <a:endParaRPr lang="en-US"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Ghee</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latin typeface="Arial" pitchFamily="34" charset="0"/>
                        <a:cs typeface="Arial" pitchFamily="34" charset="0"/>
                      </a:endParaRPr>
                    </a:p>
                  </a:txBody>
                  <a:tcPr/>
                </a:tc>
                <a:tc>
                  <a:txBody>
                    <a:bodyPr/>
                    <a:lstStyle/>
                    <a:p>
                      <a:pPr algn="ctr"/>
                      <a:r>
                        <a:rPr lang="en-US" sz="1600" dirty="0" smtClean="0">
                          <a:solidFill>
                            <a:srgbClr val="FF0000"/>
                          </a:solidFill>
                          <a:latin typeface="Arial" pitchFamily="34" charset="0"/>
                          <a:cs typeface="Arial" pitchFamily="34" charset="0"/>
                        </a:rPr>
                        <a:t>Increases</a:t>
                      </a:r>
                      <a:endParaRPr lang="en-US" sz="1600" dirty="0">
                        <a:solidFill>
                          <a:srgbClr val="FF0000"/>
                        </a:solidFill>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Honey</a:t>
                      </a:r>
                      <a:endParaRPr lang="en-US" sz="1600" dirty="0">
                        <a:latin typeface="Arial" pitchFamily="34" charset="0"/>
                        <a:cs typeface="Arial" pitchFamily="34" charset="0"/>
                      </a:endParaRPr>
                    </a:p>
                  </a:txBody>
                  <a:tcPr/>
                </a:tc>
                <a:tc>
                  <a:txBody>
                    <a:bodyPr/>
                    <a:lstStyle/>
                    <a:p>
                      <a:pPr algn="ctr"/>
                      <a:r>
                        <a:rPr lang="en-US" sz="1600" dirty="0" smtClean="0">
                          <a:solidFill>
                            <a:srgbClr val="FF0000"/>
                          </a:solidFill>
                          <a:latin typeface="Arial" pitchFamily="34" charset="0"/>
                          <a:cs typeface="Arial" pitchFamily="34" charset="0"/>
                        </a:rPr>
                        <a:t>Increases</a:t>
                      </a:r>
                      <a:endParaRPr lang="en-US" sz="1600" dirty="0">
                        <a:solidFill>
                          <a:srgbClr val="FF0000"/>
                        </a:solidFill>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latin typeface="Arial" pitchFamily="34" charset="0"/>
                        <a:cs typeface="Arial" pitchFamily="34" charset="0"/>
                      </a:endParaRPr>
                    </a:p>
                  </a:txBody>
                  <a:tcPr/>
                </a:tc>
              </a:tr>
              <a:tr h="370840">
                <a:tc>
                  <a:txBody>
                    <a:bodyPr/>
                    <a:lstStyle/>
                    <a:p>
                      <a:r>
                        <a:rPr lang="en-US" sz="1600" dirty="0" err="1" smtClean="0">
                          <a:latin typeface="Arial" pitchFamily="34" charset="0"/>
                          <a:cs typeface="Arial" pitchFamily="34" charset="0"/>
                        </a:rPr>
                        <a:t>Gingely</a:t>
                      </a:r>
                      <a:r>
                        <a:rPr lang="en-US" sz="1600" baseline="0" dirty="0" smtClean="0">
                          <a:latin typeface="Arial" pitchFamily="34" charset="0"/>
                          <a:cs typeface="Arial" pitchFamily="34" charset="0"/>
                        </a:rPr>
                        <a:t> / Sesame Oil  </a:t>
                      </a:r>
                      <a:r>
                        <a:rPr lang="hi-IN" sz="1600" baseline="0" dirty="0" smtClean="0">
                          <a:latin typeface="Arial" pitchFamily="34" charset="0"/>
                          <a:cs typeface="Arial" pitchFamily="34" charset="0"/>
                        </a:rPr>
                        <a:t>तिल तेल </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latin typeface="Arial" pitchFamily="34" charset="0"/>
                        <a:cs typeface="Arial" pitchFamily="34" charset="0"/>
                      </a:endParaRPr>
                    </a:p>
                  </a:txBody>
                  <a:tcPr/>
                </a:tc>
                <a:tc>
                  <a:txBody>
                    <a:bodyPr/>
                    <a:lstStyle/>
                    <a:p>
                      <a:pPr algn="ctr"/>
                      <a:r>
                        <a:rPr lang="en-US" sz="1600" dirty="0" smtClean="0">
                          <a:solidFill>
                            <a:srgbClr val="FF0000"/>
                          </a:solidFill>
                          <a:latin typeface="Arial" pitchFamily="34" charset="0"/>
                          <a:cs typeface="Arial" pitchFamily="34" charset="0"/>
                        </a:rPr>
                        <a:t>Increases</a:t>
                      </a:r>
                      <a:endParaRPr lang="en-US" sz="1600" dirty="0">
                        <a:solidFill>
                          <a:srgbClr val="FF0000"/>
                        </a:solidFill>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Meat of animals living in watery areas, aquatic creatures, animals living under ground and animals that snatch food (Wet Group Meats)</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latin typeface="Arial" pitchFamily="34" charset="0"/>
                        <a:cs typeface="Arial" pitchFamily="34" charset="0"/>
                      </a:endParaRPr>
                    </a:p>
                  </a:txBody>
                  <a:tcPr/>
                </a:tc>
                <a:tc>
                  <a:txBody>
                    <a:bodyPr/>
                    <a:lstStyle/>
                    <a:p>
                      <a:pPr algn="ctr"/>
                      <a:r>
                        <a:rPr lang="en-US" sz="1600" dirty="0" smtClean="0">
                          <a:solidFill>
                            <a:srgbClr val="FF0000"/>
                          </a:solidFill>
                          <a:latin typeface="Arial" pitchFamily="34" charset="0"/>
                          <a:cs typeface="Arial" pitchFamily="34" charset="0"/>
                        </a:rPr>
                        <a:t>Increases</a:t>
                      </a:r>
                      <a:endParaRPr lang="en-US" sz="1600" dirty="0">
                        <a:solidFill>
                          <a:srgbClr val="FF0000"/>
                        </a:solidFill>
                        <a:latin typeface="Arial" pitchFamily="34" charset="0"/>
                        <a:cs typeface="Arial" pitchFamily="34" charset="0"/>
                      </a:endParaRPr>
                    </a:p>
                  </a:txBody>
                  <a:tcPr/>
                </a:tc>
                <a:tc>
                  <a:txBody>
                    <a:bodyPr/>
                    <a:lstStyle/>
                    <a:p>
                      <a:pPr algn="ctr"/>
                      <a:r>
                        <a:rPr lang="en-US" sz="1600" dirty="0" smtClean="0">
                          <a:solidFill>
                            <a:srgbClr val="FF0000"/>
                          </a:solidFill>
                          <a:latin typeface="Arial" pitchFamily="34" charset="0"/>
                          <a:cs typeface="Arial" pitchFamily="34" charset="0"/>
                        </a:rPr>
                        <a:t>Increases</a:t>
                      </a:r>
                      <a:endParaRPr lang="en-US" sz="1600" dirty="0">
                        <a:solidFill>
                          <a:srgbClr val="FF0000"/>
                        </a:solidFill>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Animals</a:t>
                      </a:r>
                      <a:r>
                        <a:rPr lang="en-US" sz="1600" baseline="0" dirty="0" smtClean="0">
                          <a:latin typeface="Arial" pitchFamily="34" charset="0"/>
                          <a:cs typeface="Arial" pitchFamily="34" charset="0"/>
                        </a:rPr>
                        <a:t> living in dry areas and some birds (Dry Group Meats)</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Mild</a:t>
                      </a:r>
                      <a:r>
                        <a:rPr lang="en-US" sz="1600" baseline="0" dirty="0" smtClean="0">
                          <a:latin typeface="Arial" pitchFamily="34" charset="0"/>
                          <a:cs typeface="Arial" pitchFamily="34" charset="0"/>
                        </a:rPr>
                        <a:t> Reduction</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Reduces</a:t>
                      </a:r>
                      <a:endParaRPr lang="en-US" sz="1600" dirty="0">
                        <a:solidFill>
                          <a:schemeClr val="tx1"/>
                        </a:solidFill>
                        <a:latin typeface="Arial" pitchFamily="34" charset="0"/>
                        <a:cs typeface="Arial" pitchFamily="34" charset="0"/>
                      </a:endParaRPr>
                    </a:p>
                  </a:txBody>
                  <a:tcPr/>
                </a:tc>
                <a:tc>
                  <a:txBody>
                    <a:bodyPr/>
                    <a:lstStyle/>
                    <a:p>
                      <a:pPr algn="ctr"/>
                      <a:r>
                        <a:rPr lang="en-US" sz="1600" dirty="0" smtClean="0">
                          <a:solidFill>
                            <a:srgbClr val="FF0000"/>
                          </a:solidFill>
                          <a:latin typeface="Arial" pitchFamily="34" charset="0"/>
                          <a:cs typeface="Arial" pitchFamily="34" charset="0"/>
                        </a:rPr>
                        <a:t>Increases</a:t>
                      </a:r>
                      <a:endParaRPr lang="en-US" sz="1600" dirty="0">
                        <a:solidFill>
                          <a:srgbClr val="FF0000"/>
                        </a:solidFill>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Functions of </a:t>
            </a:r>
            <a:r>
              <a:rPr lang="en-US" sz="3200" b="1" dirty="0" err="1" smtClean="0">
                <a:solidFill>
                  <a:srgbClr val="C00000"/>
                </a:solidFill>
                <a:latin typeface="Arial" pitchFamily="34" charset="0"/>
                <a:cs typeface="Arial" pitchFamily="34" charset="0"/>
              </a:rPr>
              <a:t>Vaat</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a:spcBef>
                <a:spcPts val="600"/>
              </a:spcBef>
              <a:spcAft>
                <a:spcPts val="600"/>
              </a:spcAft>
            </a:pPr>
            <a:r>
              <a:rPr lang="en-US" sz="1800" dirty="0" smtClean="0">
                <a:latin typeface="Arial" pitchFamily="34" charset="0"/>
                <a:cs typeface="Arial" pitchFamily="34" charset="0"/>
              </a:rPr>
              <a:t>Control of one’s emotions (</a:t>
            </a:r>
            <a:r>
              <a:rPr lang="hi-IN" sz="1800" dirty="0" smtClean="0">
                <a:latin typeface="Arial" pitchFamily="34" charset="0"/>
                <a:cs typeface="Arial" pitchFamily="34" charset="0"/>
              </a:rPr>
              <a:t>मन को नियन्त्रित एवं प्रेरित करने वाला</a:t>
            </a:r>
            <a:r>
              <a:rPr lang="en-US" sz="1800" dirty="0" smtClean="0">
                <a:latin typeface="Arial" pitchFamily="34" charset="0"/>
                <a:cs typeface="Arial" pitchFamily="34" charset="0"/>
              </a:rPr>
              <a:t>)</a:t>
            </a:r>
          </a:p>
          <a:p>
            <a:pPr>
              <a:spcBef>
                <a:spcPts val="600"/>
              </a:spcBef>
              <a:spcAft>
                <a:spcPts val="600"/>
              </a:spcAft>
            </a:pPr>
            <a:r>
              <a:rPr lang="en-US" sz="1800" dirty="0" smtClean="0">
                <a:latin typeface="Arial" pitchFamily="34" charset="0"/>
                <a:cs typeface="Arial" pitchFamily="34" charset="0"/>
              </a:rPr>
              <a:t>Inspiring senses (eyes, ears, tongue, skin, nose) to do their work  (</a:t>
            </a:r>
            <a:r>
              <a:rPr lang="hi-IN" sz="1800" dirty="0" smtClean="0">
                <a:latin typeface="Arial" pitchFamily="34" charset="0"/>
                <a:cs typeface="Arial" pitchFamily="34" charset="0"/>
              </a:rPr>
              <a:t>इन्द्रियों को अपने कार्य में प्रेरित करना</a:t>
            </a:r>
            <a:r>
              <a:rPr lang="en-US" sz="1800" dirty="0" smtClean="0">
                <a:latin typeface="Arial" pitchFamily="34" charset="0"/>
                <a:cs typeface="Arial" pitchFamily="34" charset="0"/>
              </a:rPr>
              <a:t>)</a:t>
            </a:r>
          </a:p>
          <a:p>
            <a:pPr>
              <a:spcBef>
                <a:spcPts val="600"/>
              </a:spcBef>
              <a:spcAft>
                <a:spcPts val="600"/>
              </a:spcAft>
            </a:pPr>
            <a:r>
              <a:rPr lang="en-US" sz="1800" dirty="0" smtClean="0">
                <a:latin typeface="Arial" pitchFamily="34" charset="0"/>
                <a:cs typeface="Arial" pitchFamily="34" charset="0"/>
              </a:rPr>
              <a:t>Giving strength to appetite (</a:t>
            </a:r>
            <a:r>
              <a:rPr lang="hi-IN" sz="1800" dirty="0" smtClean="0">
                <a:latin typeface="Arial" pitchFamily="34" charset="0"/>
                <a:cs typeface="Arial" pitchFamily="34" charset="0"/>
              </a:rPr>
              <a:t>जठराग्नि को प्रदीप्त करना</a:t>
            </a:r>
            <a:r>
              <a:rPr lang="en-US" sz="1800" dirty="0" smtClean="0">
                <a:latin typeface="Arial" pitchFamily="34" charset="0"/>
                <a:cs typeface="Arial" pitchFamily="34" charset="0"/>
              </a:rPr>
              <a:t>)</a:t>
            </a:r>
          </a:p>
          <a:p>
            <a:pPr>
              <a:spcBef>
                <a:spcPts val="600"/>
              </a:spcBef>
              <a:spcAft>
                <a:spcPts val="600"/>
              </a:spcAft>
            </a:pPr>
            <a:r>
              <a:rPr lang="en-US" sz="1800" dirty="0" smtClean="0">
                <a:latin typeface="Arial" pitchFamily="34" charset="0"/>
                <a:cs typeface="Arial" pitchFamily="34" charset="0"/>
              </a:rPr>
              <a:t>Basis of all sensory knowledge   (</a:t>
            </a:r>
            <a:r>
              <a:rPr lang="hi-IN" sz="1800" dirty="0" smtClean="0">
                <a:latin typeface="Arial" pitchFamily="34" charset="0"/>
                <a:cs typeface="Arial" pitchFamily="34" charset="0"/>
              </a:rPr>
              <a:t>इन्द्रियार्थ ज्ञान का कारण</a:t>
            </a:r>
            <a:r>
              <a:rPr lang="en-US" sz="1800" dirty="0" smtClean="0">
                <a:latin typeface="Arial" pitchFamily="34" charset="0"/>
                <a:cs typeface="Arial" pitchFamily="34" charset="0"/>
              </a:rPr>
              <a:t>)</a:t>
            </a:r>
          </a:p>
          <a:p>
            <a:pPr>
              <a:spcBef>
                <a:spcPts val="600"/>
              </a:spcBef>
              <a:spcAft>
                <a:spcPts val="600"/>
              </a:spcAft>
            </a:pPr>
            <a:r>
              <a:rPr lang="en-US" sz="1800" dirty="0" smtClean="0">
                <a:latin typeface="Arial" pitchFamily="34" charset="0"/>
                <a:cs typeface="Arial" pitchFamily="34" charset="0"/>
              </a:rPr>
              <a:t>Joining of bones, joints and muscles</a:t>
            </a:r>
          </a:p>
          <a:p>
            <a:pPr>
              <a:spcBef>
                <a:spcPts val="600"/>
              </a:spcBef>
              <a:spcAft>
                <a:spcPts val="600"/>
              </a:spcAft>
            </a:pPr>
            <a:r>
              <a:rPr lang="en-US" sz="1800" dirty="0" smtClean="0">
                <a:latin typeface="Arial" pitchFamily="34" charset="0"/>
                <a:cs typeface="Arial" pitchFamily="34" charset="0"/>
              </a:rPr>
              <a:t>Responsible for all types of movements – breath, spitting, urine, stool, sweat, semen, </a:t>
            </a:r>
            <a:r>
              <a:rPr lang="en-US" sz="1800" dirty="0" err="1" smtClean="0">
                <a:latin typeface="Arial" pitchFamily="34" charset="0"/>
                <a:cs typeface="Arial" pitchFamily="34" charset="0"/>
              </a:rPr>
              <a:t>foetus</a:t>
            </a:r>
            <a:r>
              <a:rPr lang="en-US" sz="1800" dirty="0" smtClean="0">
                <a:latin typeface="Arial" pitchFamily="34" charset="0"/>
                <a:cs typeface="Arial" pitchFamily="34" charset="0"/>
              </a:rPr>
              <a:t>, sneeze, yawn, food (</a:t>
            </a:r>
            <a:r>
              <a:rPr lang="hi-IN" sz="1800" dirty="0" smtClean="0">
                <a:latin typeface="Arial" pitchFamily="34" charset="0"/>
                <a:cs typeface="Arial" pitchFamily="34" charset="0"/>
              </a:rPr>
              <a:t>थूकना, छींकना, जम्भाई, श्वास, अन्न का प्रवेश, मल, मूत्र, शुक्र, पसीना, शिशु</a:t>
            </a:r>
            <a:r>
              <a:rPr lang="en-US" sz="1800" dirty="0" smtClean="0">
                <a:latin typeface="Arial" pitchFamily="34" charset="0"/>
                <a:cs typeface="Arial" pitchFamily="34" charset="0"/>
              </a:rPr>
              <a:t>)</a:t>
            </a:r>
          </a:p>
          <a:p>
            <a:pPr>
              <a:spcBef>
                <a:spcPts val="600"/>
              </a:spcBef>
              <a:spcAft>
                <a:spcPts val="600"/>
              </a:spcAft>
            </a:pPr>
            <a:r>
              <a:rPr lang="en-US" sz="1800" dirty="0" smtClean="0">
                <a:latin typeface="Arial" pitchFamily="34" charset="0"/>
                <a:cs typeface="Arial" pitchFamily="34" charset="0"/>
              </a:rPr>
              <a:t>Body movements</a:t>
            </a:r>
          </a:p>
          <a:p>
            <a:pPr>
              <a:spcBef>
                <a:spcPts val="600"/>
              </a:spcBef>
              <a:spcAft>
                <a:spcPts val="600"/>
              </a:spcAft>
            </a:pPr>
            <a:r>
              <a:rPr lang="en-US" sz="1800" dirty="0" smtClean="0">
                <a:latin typeface="Arial" pitchFamily="34" charset="0"/>
                <a:cs typeface="Arial" pitchFamily="34" charset="0"/>
              </a:rPr>
              <a:t>Enthusiasm, fear, confusion, depression, feeling of happiness, sadness (</a:t>
            </a:r>
            <a:r>
              <a:rPr lang="hi-IN" sz="1800" dirty="0" smtClean="0">
                <a:latin typeface="Arial" pitchFamily="34" charset="0"/>
                <a:cs typeface="Arial" pitchFamily="34" charset="0"/>
              </a:rPr>
              <a:t>भय</a:t>
            </a:r>
            <a:r>
              <a:rPr lang="en-US" sz="1800" dirty="0" smtClean="0">
                <a:latin typeface="Arial" pitchFamily="34" charset="0"/>
                <a:cs typeface="Arial" pitchFamily="34" charset="0"/>
              </a:rPr>
              <a:t>,</a:t>
            </a:r>
            <a:r>
              <a:rPr lang="hi-IN" sz="1800" dirty="0" smtClean="0">
                <a:latin typeface="Arial" pitchFamily="34" charset="0"/>
                <a:cs typeface="Arial" pitchFamily="34" charset="0"/>
              </a:rPr>
              <a:t> शोक, मोह, हर्ष, उत्साह, दैन्य, अतिप्रलाप</a:t>
            </a:r>
            <a:r>
              <a:rPr lang="en-US" sz="1800" dirty="0" smtClean="0">
                <a:latin typeface="Arial" pitchFamily="34" charset="0"/>
                <a:cs typeface="Arial" pitchFamily="34" charset="0"/>
              </a:rPr>
              <a:t> )</a:t>
            </a: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Functions of Pitt</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20000"/>
              </a:lnSpc>
              <a:spcBef>
                <a:spcPts val="600"/>
              </a:spcBef>
              <a:spcAft>
                <a:spcPts val="600"/>
              </a:spcAft>
            </a:pPr>
            <a:r>
              <a:rPr lang="en-US" sz="2000" dirty="0" smtClean="0">
                <a:latin typeface="Arial" pitchFamily="34" charset="0"/>
                <a:cs typeface="Arial" pitchFamily="34" charset="0"/>
              </a:rPr>
              <a:t>Digestion / burning of food</a:t>
            </a:r>
          </a:p>
          <a:p>
            <a:pPr>
              <a:lnSpc>
                <a:spcPct val="120000"/>
              </a:lnSpc>
              <a:spcBef>
                <a:spcPts val="600"/>
              </a:spcBef>
              <a:spcAft>
                <a:spcPts val="600"/>
              </a:spcAft>
            </a:pPr>
            <a:r>
              <a:rPr lang="en-US" sz="2000" dirty="0" smtClean="0">
                <a:latin typeface="Arial" pitchFamily="34" charset="0"/>
                <a:cs typeface="Arial" pitchFamily="34" charset="0"/>
              </a:rPr>
              <a:t>Wisdom, Intellect, Ego, Sharpness, Enthusiasm, Achievement of objectives   </a:t>
            </a:r>
            <a:r>
              <a:rPr lang="hi-IN" sz="2000" dirty="0" smtClean="0">
                <a:latin typeface="Arial" pitchFamily="34" charset="0"/>
                <a:cs typeface="Arial" pitchFamily="34" charset="0"/>
              </a:rPr>
              <a:t>बुद्धि , मेधा , अभिमान , उत्साह , अर्थ-सिद्धि </a:t>
            </a:r>
            <a:endParaRPr lang="en-US" sz="2000" dirty="0" smtClean="0">
              <a:latin typeface="Arial" pitchFamily="34" charset="0"/>
              <a:cs typeface="Arial" pitchFamily="34" charset="0"/>
            </a:endParaRPr>
          </a:p>
          <a:p>
            <a:pPr>
              <a:lnSpc>
                <a:spcPct val="120000"/>
              </a:lnSpc>
              <a:spcBef>
                <a:spcPts val="600"/>
              </a:spcBef>
              <a:spcAft>
                <a:spcPts val="600"/>
              </a:spcAft>
            </a:pPr>
            <a:r>
              <a:rPr lang="en-US" sz="2000" dirty="0" smtClean="0">
                <a:latin typeface="Arial" pitchFamily="34" charset="0"/>
                <a:cs typeface="Arial" pitchFamily="34" charset="0"/>
              </a:rPr>
              <a:t>Ability to appreciate beauty</a:t>
            </a:r>
          </a:p>
          <a:p>
            <a:pPr>
              <a:lnSpc>
                <a:spcPct val="120000"/>
              </a:lnSpc>
              <a:spcBef>
                <a:spcPts val="600"/>
              </a:spcBef>
              <a:spcAft>
                <a:spcPts val="600"/>
              </a:spcAft>
            </a:pPr>
            <a:r>
              <a:rPr lang="en-US" sz="2000" dirty="0" smtClean="0">
                <a:latin typeface="Arial" pitchFamily="34" charset="0"/>
                <a:cs typeface="Arial" pitchFamily="34" charset="0"/>
              </a:rPr>
              <a:t>Makes skin glowing</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Functions of </a:t>
            </a:r>
            <a:r>
              <a:rPr lang="en-US" sz="3200" b="1" dirty="0" err="1" smtClean="0">
                <a:solidFill>
                  <a:srgbClr val="C00000"/>
                </a:solidFill>
                <a:latin typeface="Arial" pitchFamily="34" charset="0"/>
                <a:cs typeface="Arial" pitchFamily="34" charset="0"/>
              </a:rPr>
              <a:t>kaph</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20000"/>
              </a:lnSpc>
              <a:spcBef>
                <a:spcPts val="600"/>
              </a:spcBef>
              <a:spcAft>
                <a:spcPts val="600"/>
              </a:spcAft>
            </a:pPr>
            <a:r>
              <a:rPr lang="en-US" sz="2000" dirty="0" smtClean="0">
                <a:latin typeface="Arial" pitchFamily="34" charset="0"/>
                <a:cs typeface="Arial" pitchFamily="34" charset="0"/>
              </a:rPr>
              <a:t>Moistening</a:t>
            </a:r>
          </a:p>
          <a:p>
            <a:pPr>
              <a:lnSpc>
                <a:spcPct val="120000"/>
              </a:lnSpc>
              <a:spcBef>
                <a:spcPts val="600"/>
              </a:spcBef>
              <a:spcAft>
                <a:spcPts val="600"/>
              </a:spcAft>
            </a:pPr>
            <a:r>
              <a:rPr lang="en-US" sz="2000" dirty="0" smtClean="0">
                <a:latin typeface="Arial" pitchFamily="34" charset="0"/>
                <a:cs typeface="Arial" pitchFamily="34" charset="0"/>
              </a:rPr>
              <a:t>Softening</a:t>
            </a:r>
          </a:p>
          <a:p>
            <a:pPr>
              <a:lnSpc>
                <a:spcPct val="120000"/>
              </a:lnSpc>
              <a:spcBef>
                <a:spcPts val="600"/>
              </a:spcBef>
              <a:spcAft>
                <a:spcPts val="600"/>
              </a:spcAft>
            </a:pPr>
            <a:r>
              <a:rPr lang="en-US" sz="2000" dirty="0" smtClean="0">
                <a:latin typeface="Arial" pitchFamily="34" charset="0"/>
                <a:cs typeface="Arial" pitchFamily="34" charset="0"/>
              </a:rPr>
              <a:t>Lubrication of eyes</a:t>
            </a:r>
          </a:p>
          <a:p>
            <a:pPr>
              <a:lnSpc>
                <a:spcPct val="120000"/>
              </a:lnSpc>
              <a:spcBef>
                <a:spcPts val="600"/>
              </a:spcBef>
              <a:spcAft>
                <a:spcPts val="600"/>
              </a:spcAft>
            </a:pPr>
            <a:r>
              <a:rPr lang="en-US" sz="2000" dirty="0" smtClean="0">
                <a:latin typeface="Arial" pitchFamily="34" charset="0"/>
                <a:cs typeface="Arial" pitchFamily="34" charset="0"/>
              </a:rPr>
              <a:t>Lubrication of joints</a:t>
            </a:r>
          </a:p>
          <a:p>
            <a:pPr>
              <a:lnSpc>
                <a:spcPct val="120000"/>
              </a:lnSpc>
              <a:spcBef>
                <a:spcPts val="600"/>
              </a:spcBef>
              <a:spcAft>
                <a:spcPts val="600"/>
              </a:spcAft>
            </a:pPr>
            <a:r>
              <a:rPr lang="en-US" sz="2000" dirty="0" smtClean="0">
                <a:latin typeface="Arial" pitchFamily="34" charset="0"/>
                <a:cs typeface="Arial" pitchFamily="34" charset="0"/>
              </a:rPr>
              <a:t>Feeling of being satiated or happy  </a:t>
            </a:r>
            <a:r>
              <a:rPr lang="hi-IN" sz="2000" dirty="0" smtClean="0">
                <a:latin typeface="Arial" pitchFamily="34" charset="0"/>
                <a:cs typeface="Arial" pitchFamily="34" charset="0"/>
              </a:rPr>
              <a:t>सुख अनुभूति </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Qualities of </a:t>
            </a:r>
            <a:r>
              <a:rPr lang="en-US" sz="3200" b="1" dirty="0" err="1" smtClean="0">
                <a:solidFill>
                  <a:srgbClr val="C00000"/>
                </a:solidFill>
                <a:latin typeface="Arial" pitchFamily="34" charset="0"/>
                <a:cs typeface="Arial" pitchFamily="34" charset="0"/>
              </a:rPr>
              <a:t>Vaat</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latin typeface="Arial" pitchFamily="34" charset="0"/>
                <a:cs typeface="Arial" pitchFamily="34" charset="0"/>
              </a:rPr>
              <a:t>Dry / rough  </a:t>
            </a:r>
            <a:r>
              <a:rPr lang="hi-IN" sz="2000" dirty="0" smtClean="0">
                <a:latin typeface="Arial" pitchFamily="34" charset="0"/>
                <a:cs typeface="Arial" pitchFamily="34" charset="0"/>
              </a:rPr>
              <a:t>रूक्ष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Cold  </a:t>
            </a:r>
            <a:r>
              <a:rPr lang="hi-IN" sz="2000" dirty="0" smtClean="0">
                <a:latin typeface="Arial" pitchFamily="34" charset="0"/>
                <a:cs typeface="Arial" pitchFamily="34" charset="0"/>
              </a:rPr>
              <a:t>शीत</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Light   </a:t>
            </a:r>
            <a:r>
              <a:rPr lang="hi-IN" sz="2000" dirty="0" smtClean="0">
                <a:latin typeface="Arial" pitchFamily="34" charset="0"/>
                <a:cs typeface="Arial" pitchFamily="34" charset="0"/>
              </a:rPr>
              <a:t>लघु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Fine   </a:t>
            </a:r>
            <a:r>
              <a:rPr lang="hi-IN" sz="2000" dirty="0" smtClean="0">
                <a:latin typeface="Arial" pitchFamily="34" charset="0"/>
                <a:cs typeface="Arial" pitchFamily="34" charset="0"/>
              </a:rPr>
              <a:t>सूक्ष्म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Mobile   </a:t>
            </a:r>
            <a:r>
              <a:rPr lang="hi-IN" sz="2000" dirty="0" smtClean="0">
                <a:latin typeface="Arial" pitchFamily="34" charset="0"/>
                <a:cs typeface="Arial" pitchFamily="34" charset="0"/>
              </a:rPr>
              <a:t>चल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Non-sliminess   </a:t>
            </a:r>
            <a:r>
              <a:rPr lang="hi-IN" sz="2000" dirty="0" smtClean="0">
                <a:latin typeface="Arial" pitchFamily="34" charset="0"/>
                <a:cs typeface="Arial" pitchFamily="34" charset="0"/>
              </a:rPr>
              <a:t>विशद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Hard   </a:t>
            </a:r>
            <a:r>
              <a:rPr lang="hi-IN" sz="2000" dirty="0" smtClean="0">
                <a:latin typeface="Arial" pitchFamily="34" charset="0"/>
                <a:cs typeface="Arial" pitchFamily="34" charset="0"/>
              </a:rPr>
              <a:t>दारुण</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Porous   </a:t>
            </a:r>
            <a:r>
              <a:rPr lang="hi-IN" sz="2000" dirty="0" smtClean="0">
                <a:latin typeface="Arial" pitchFamily="34" charset="0"/>
                <a:cs typeface="Arial" pitchFamily="34" charset="0"/>
              </a:rPr>
              <a:t>शुषिर</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Qualities of Pitt</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latin typeface="Arial" pitchFamily="34" charset="0"/>
                <a:cs typeface="Arial" pitchFamily="34" charset="0"/>
              </a:rPr>
              <a:t>Warm   </a:t>
            </a:r>
            <a:r>
              <a:rPr lang="hi-IN" sz="2000" dirty="0" smtClean="0">
                <a:latin typeface="Arial" pitchFamily="34" charset="0"/>
                <a:cs typeface="Arial" pitchFamily="34" charset="0"/>
              </a:rPr>
              <a:t>ऊष्ण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Sharp   </a:t>
            </a:r>
            <a:r>
              <a:rPr lang="hi-IN" sz="2000" dirty="0" smtClean="0">
                <a:latin typeface="Arial" pitchFamily="34" charset="0"/>
                <a:cs typeface="Arial" pitchFamily="34" charset="0"/>
              </a:rPr>
              <a:t>तीक्ष्ण</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Liquid   </a:t>
            </a:r>
            <a:r>
              <a:rPr lang="hi-IN" sz="2000" dirty="0" smtClean="0">
                <a:latin typeface="Arial" pitchFamily="34" charset="0"/>
                <a:cs typeface="Arial" pitchFamily="34" charset="0"/>
              </a:rPr>
              <a:t>द्रव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Acidic   </a:t>
            </a:r>
            <a:r>
              <a:rPr lang="hi-IN" sz="2000" dirty="0" smtClean="0">
                <a:latin typeface="Arial" pitchFamily="34" charset="0"/>
                <a:cs typeface="Arial" pitchFamily="34" charset="0"/>
              </a:rPr>
              <a:t>अम्ल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Mobile   </a:t>
            </a:r>
            <a:r>
              <a:rPr lang="hi-IN" sz="2000" dirty="0" smtClean="0">
                <a:latin typeface="Arial" pitchFamily="34" charset="0"/>
                <a:cs typeface="Arial" pitchFamily="34" charset="0"/>
              </a:rPr>
              <a:t>सर</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Pungent   </a:t>
            </a:r>
            <a:r>
              <a:rPr lang="hi-IN" sz="2000" dirty="0" smtClean="0">
                <a:latin typeface="Arial" pitchFamily="34" charset="0"/>
                <a:cs typeface="Arial" pitchFamily="34" charset="0"/>
              </a:rPr>
              <a:t>कटु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Foul Smell   </a:t>
            </a:r>
            <a:r>
              <a:rPr lang="hi-IN" sz="2000" dirty="0" smtClean="0">
                <a:latin typeface="Arial" pitchFamily="34" charset="0"/>
                <a:cs typeface="Arial" pitchFamily="34" charset="0"/>
              </a:rPr>
              <a:t>दुर्गन्धयुक्त </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Paradigm</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533400" y="1447800"/>
            <a:ext cx="8229600" cy="2514600"/>
          </a:xfrm>
        </p:spPr>
        <p:txBody>
          <a:bodyPr>
            <a:normAutofit lnSpcReduction="10000"/>
          </a:bodyPr>
          <a:lstStyle/>
          <a:p>
            <a:pPr>
              <a:lnSpc>
                <a:spcPct val="120000"/>
              </a:lnSpc>
              <a:spcBef>
                <a:spcPts val="600"/>
              </a:spcBef>
              <a:spcAft>
                <a:spcPts val="600"/>
              </a:spcAft>
            </a:pPr>
            <a:r>
              <a:rPr lang="en-US" sz="2000" dirty="0" smtClean="0">
                <a:latin typeface="Arial" pitchFamily="34" charset="0"/>
                <a:cs typeface="Arial" pitchFamily="34" charset="0"/>
              </a:rPr>
              <a:t>A </a:t>
            </a:r>
            <a:r>
              <a:rPr lang="en-US" sz="2000" dirty="0">
                <a:latin typeface="Arial" pitchFamily="34" charset="0"/>
                <a:cs typeface="Arial" pitchFamily="34" charset="0"/>
              </a:rPr>
              <a:t>typical example or pattern of something; a pattern or </a:t>
            </a:r>
            <a:r>
              <a:rPr lang="en-US" sz="2000" dirty="0" smtClean="0">
                <a:latin typeface="Arial" pitchFamily="34" charset="0"/>
                <a:cs typeface="Arial" pitchFamily="34" charset="0"/>
              </a:rPr>
              <a:t>model</a:t>
            </a:r>
          </a:p>
          <a:p>
            <a:pPr>
              <a:lnSpc>
                <a:spcPct val="120000"/>
              </a:lnSpc>
              <a:spcBef>
                <a:spcPts val="600"/>
              </a:spcBef>
              <a:spcAft>
                <a:spcPts val="600"/>
              </a:spcAft>
            </a:pPr>
            <a:r>
              <a:rPr lang="en-US" sz="2000" dirty="0">
                <a:latin typeface="Arial" pitchFamily="34" charset="0"/>
                <a:cs typeface="Arial" pitchFamily="34" charset="0"/>
              </a:rPr>
              <a:t>Thomas Kuhn - the set of practices that define a scientific discipline at any particular period of </a:t>
            </a:r>
            <a:r>
              <a:rPr lang="en-US" sz="2000" dirty="0" smtClean="0">
                <a:latin typeface="Arial" pitchFamily="34" charset="0"/>
                <a:cs typeface="Arial" pitchFamily="34" charset="0"/>
              </a:rPr>
              <a:t>time; Basic assumptions, principles, methods and techniques</a:t>
            </a:r>
          </a:p>
          <a:p>
            <a:pPr>
              <a:lnSpc>
                <a:spcPct val="120000"/>
              </a:lnSpc>
              <a:spcBef>
                <a:spcPts val="600"/>
              </a:spcBef>
              <a:spcAft>
                <a:spcPts val="600"/>
              </a:spcAft>
            </a:pPr>
            <a:r>
              <a:rPr lang="en-US" sz="2000" dirty="0" smtClean="0">
                <a:latin typeface="Arial" pitchFamily="34" charset="0"/>
                <a:cs typeface="Arial" pitchFamily="34" charset="0"/>
              </a:rPr>
              <a:t>T. Kuhn </a:t>
            </a:r>
            <a:r>
              <a:rPr lang="en-US" sz="2000" dirty="0" smtClean="0">
                <a:latin typeface="Arial" pitchFamily="34" charset="0"/>
                <a:cs typeface="Arial" pitchFamily="34" charset="0"/>
              </a:rPr>
              <a:t>- provide </a:t>
            </a:r>
            <a:r>
              <a:rPr lang="en-US" sz="2000" dirty="0">
                <a:latin typeface="Arial" pitchFamily="34" charset="0"/>
                <a:cs typeface="Arial" pitchFamily="34" charset="0"/>
              </a:rPr>
              <a:t>model problems and solutions for a community of </a:t>
            </a:r>
            <a:r>
              <a:rPr lang="en-US" sz="2000" dirty="0" smtClean="0">
                <a:latin typeface="Arial" pitchFamily="34" charset="0"/>
                <a:cs typeface="Arial" pitchFamily="34" charset="0"/>
              </a:rPr>
              <a:t>practitioners</a:t>
            </a:r>
            <a:endParaRPr lang="en-US" sz="2000" dirty="0">
              <a:latin typeface="Arial" pitchFamily="34" charset="0"/>
              <a:cs typeface="Arial" pitchFamily="34" charset="0"/>
            </a:endParaRPr>
          </a:p>
        </p:txBody>
      </p:sp>
      <p:pic>
        <p:nvPicPr>
          <p:cNvPr id="4" name="Picture 3" descr="Structure scientific book.gif"/>
          <p:cNvPicPr>
            <a:picLocks noChangeAspect="1"/>
          </p:cNvPicPr>
          <p:nvPr/>
        </p:nvPicPr>
        <p:blipFill>
          <a:blip r:embed="rId2"/>
          <a:stretch>
            <a:fillRect/>
          </a:stretch>
        </p:blipFill>
        <p:spPr>
          <a:xfrm>
            <a:off x="7239000" y="4024312"/>
            <a:ext cx="1676400" cy="2619375"/>
          </a:xfrm>
          <a:prstGeom prst="rect">
            <a:avLst/>
          </a:prstGeom>
        </p:spPr>
      </p:pic>
      <p:pic>
        <p:nvPicPr>
          <p:cNvPr id="1026" name="Picture 2" descr="http://www.phillwebb.net/topics/nature/Kuhn/Kuhn2.jpg"/>
          <p:cNvPicPr>
            <a:picLocks noChangeAspect="1" noChangeArrowheads="1"/>
          </p:cNvPicPr>
          <p:nvPr/>
        </p:nvPicPr>
        <p:blipFill>
          <a:blip r:embed="rId3"/>
          <a:srcRect l="10345" t="12903"/>
          <a:stretch>
            <a:fillRect/>
          </a:stretch>
        </p:blipFill>
        <p:spPr bwMode="auto">
          <a:xfrm>
            <a:off x="838200" y="4038600"/>
            <a:ext cx="1981200" cy="2571751"/>
          </a:xfrm>
          <a:prstGeom prst="rect">
            <a:avLst/>
          </a:prstGeom>
          <a:noFill/>
        </p:spPr>
      </p:pic>
      <p:sp>
        <p:nvSpPr>
          <p:cNvPr id="6" name="Slide Number Placeholder 5"/>
          <p:cNvSpPr>
            <a:spLocks noGrp="1"/>
          </p:cNvSpPr>
          <p:nvPr>
            <p:ph type="sldNum" sz="quarter" idx="12"/>
          </p:nvPr>
        </p:nvSpPr>
        <p:spPr/>
        <p:txBody>
          <a:bodyPr/>
          <a:lstStyle/>
          <a:p>
            <a:fld id="{BB6B391E-427E-4FE9-A655-5F2D83527542}"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www.samarthbharat.com</a:t>
            </a:r>
            <a:endParaRPr lang="en-US"/>
          </a:p>
        </p:txBody>
      </p:sp>
      <p:sp>
        <p:nvSpPr>
          <p:cNvPr id="8" name="Date Placeholder 7"/>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Qualities of </a:t>
            </a:r>
            <a:r>
              <a:rPr lang="en-US" sz="3200" b="1" dirty="0" err="1" smtClean="0">
                <a:solidFill>
                  <a:srgbClr val="C00000"/>
                </a:solidFill>
                <a:latin typeface="Arial" pitchFamily="34" charset="0"/>
                <a:cs typeface="Arial" pitchFamily="34" charset="0"/>
              </a:rPr>
              <a:t>Kaph</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latin typeface="Arial" pitchFamily="34" charset="0"/>
                <a:cs typeface="Arial" pitchFamily="34" charset="0"/>
              </a:rPr>
              <a:t>Heavy   </a:t>
            </a:r>
            <a:r>
              <a:rPr lang="hi-IN" sz="2000" dirty="0" smtClean="0">
                <a:latin typeface="Arial" pitchFamily="34" charset="0"/>
                <a:cs typeface="Arial" pitchFamily="34" charset="0"/>
              </a:rPr>
              <a:t>गुरु</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Cold </a:t>
            </a:r>
            <a:r>
              <a:rPr lang="hi-IN" sz="2000" dirty="0" smtClean="0">
                <a:latin typeface="Arial" pitchFamily="34" charset="0"/>
                <a:cs typeface="Arial" pitchFamily="34" charset="0"/>
              </a:rPr>
              <a:t>शीत</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Soft </a:t>
            </a:r>
            <a:r>
              <a:rPr lang="hi-IN" sz="2000" dirty="0" smtClean="0">
                <a:latin typeface="Arial" pitchFamily="34" charset="0"/>
                <a:cs typeface="Arial" pitchFamily="34" charset="0"/>
              </a:rPr>
              <a:t>मृदु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Oily </a:t>
            </a:r>
            <a:r>
              <a:rPr lang="hi-IN" sz="2000" dirty="0" smtClean="0">
                <a:latin typeface="Arial" pitchFamily="34" charset="0"/>
                <a:cs typeface="Arial" pitchFamily="34" charset="0"/>
              </a:rPr>
              <a:t>चिकना स्निग्ध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Sticky </a:t>
            </a:r>
            <a:r>
              <a:rPr lang="hi-IN" sz="2000" dirty="0" smtClean="0">
                <a:latin typeface="Arial" pitchFamily="34" charset="0"/>
                <a:cs typeface="Arial" pitchFamily="34" charset="0"/>
              </a:rPr>
              <a:t>पिच्छिल चिपचिपा</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Sweet </a:t>
            </a:r>
            <a:r>
              <a:rPr lang="hi-IN" sz="2000" dirty="0" smtClean="0">
                <a:latin typeface="Arial" pitchFamily="34" charset="0"/>
                <a:cs typeface="Arial" pitchFamily="34" charset="0"/>
              </a:rPr>
              <a:t>मधुर </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Stationary / Immobile </a:t>
            </a:r>
            <a:r>
              <a:rPr lang="hi-IN" sz="2000" dirty="0" smtClean="0">
                <a:latin typeface="Arial" pitchFamily="34" charset="0"/>
                <a:cs typeface="Arial" pitchFamily="34" charset="0"/>
              </a:rPr>
              <a:t>स्थिर </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Dosh</a:t>
            </a:r>
            <a:r>
              <a:rPr lang="en-US" sz="3200" b="1" dirty="0" smtClean="0">
                <a:solidFill>
                  <a:srgbClr val="C00000"/>
                </a:solidFill>
                <a:latin typeface="Arial" pitchFamily="34" charset="0"/>
                <a:cs typeface="Arial" pitchFamily="34" charset="0"/>
              </a:rPr>
              <a:t> and Six </a:t>
            </a:r>
            <a:r>
              <a:rPr lang="en-US" sz="3200" b="1" dirty="0" err="1" smtClean="0">
                <a:solidFill>
                  <a:srgbClr val="C00000"/>
                </a:solidFill>
                <a:latin typeface="Arial" pitchFamily="34" charset="0"/>
                <a:cs typeface="Arial" pitchFamily="34" charset="0"/>
              </a:rPr>
              <a:t>Ras</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457200" y="1600201"/>
          <a:ext cx="8229599" cy="4359882"/>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49278">
                <a:tc>
                  <a:txBody>
                    <a:bodyPr/>
                    <a:lstStyle/>
                    <a:p>
                      <a:pPr algn="ctr"/>
                      <a:r>
                        <a:rPr lang="en-US" dirty="0" err="1" smtClean="0">
                          <a:latin typeface="Arial" pitchFamily="34" charset="0"/>
                          <a:cs typeface="Arial" pitchFamily="34" charset="0"/>
                        </a:rPr>
                        <a:t>Dosh</a:t>
                      </a:r>
                      <a:endParaRPr lang="en-US" dirty="0">
                        <a:latin typeface="Arial" pitchFamily="34" charset="0"/>
                        <a:cs typeface="Arial" pitchFamily="34" charset="0"/>
                      </a:endParaRPr>
                    </a:p>
                  </a:txBody>
                  <a:tcPr/>
                </a:tc>
                <a:tc gridSpan="3">
                  <a:txBody>
                    <a:bodyPr/>
                    <a:lstStyle/>
                    <a:p>
                      <a:pPr algn="ctr"/>
                      <a:r>
                        <a:rPr lang="en-US" dirty="0" smtClean="0">
                          <a:latin typeface="Arial" pitchFamily="34" charset="0"/>
                          <a:cs typeface="Arial" pitchFamily="34" charset="0"/>
                        </a:rPr>
                        <a:t>Increase</a:t>
                      </a:r>
                      <a:endParaRPr lang="en-US" dirty="0">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latin typeface="Arial" pitchFamily="34" charset="0"/>
                          <a:cs typeface="Arial" pitchFamily="34" charset="0"/>
                        </a:rPr>
                        <a:t>Decrease</a:t>
                      </a:r>
                      <a:endParaRPr lang="en-US" dirty="0">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r>
              <a:tr h="1178812">
                <a:tc>
                  <a:txBody>
                    <a:bodyPr/>
                    <a:lstStyle/>
                    <a:p>
                      <a:pPr>
                        <a:spcBef>
                          <a:spcPts val="1200"/>
                        </a:spcBef>
                        <a:spcAft>
                          <a:spcPts val="1200"/>
                        </a:spcAft>
                      </a:pPr>
                      <a:r>
                        <a:rPr lang="en-US" sz="2400" dirty="0" err="1" smtClean="0">
                          <a:latin typeface="Arial" pitchFamily="34" charset="0"/>
                          <a:cs typeface="Arial" pitchFamily="34" charset="0"/>
                        </a:rPr>
                        <a:t>Vaat</a:t>
                      </a:r>
                      <a:endParaRPr lang="en-US" sz="2400" dirty="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Pungent</a:t>
                      </a:r>
                      <a:br>
                        <a:rPr lang="en-US" sz="1800" dirty="0" smtClean="0">
                          <a:solidFill>
                            <a:srgbClr val="FF0000"/>
                          </a:solidFill>
                          <a:latin typeface="Arial" pitchFamily="34" charset="0"/>
                          <a:cs typeface="Arial" pitchFamily="34" charset="0"/>
                        </a:rPr>
                      </a:br>
                      <a:r>
                        <a:rPr lang="hi-IN" sz="1800" dirty="0" smtClean="0">
                          <a:solidFill>
                            <a:srgbClr val="FF0000"/>
                          </a:solidFill>
                        </a:rPr>
                        <a:t>तीखा</a:t>
                      </a:r>
                      <a:endParaRPr lang="en-US" sz="1800" dirty="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Bitter</a:t>
                      </a:r>
                      <a:br>
                        <a:rPr lang="en-US" sz="1800" dirty="0" smtClean="0">
                          <a:solidFill>
                            <a:srgbClr val="FF0000"/>
                          </a:solidFill>
                          <a:latin typeface="Arial" pitchFamily="34" charset="0"/>
                          <a:cs typeface="Arial" pitchFamily="34" charset="0"/>
                        </a:rPr>
                      </a:br>
                      <a:r>
                        <a:rPr lang="hi-IN" sz="1800" dirty="0" smtClean="0">
                          <a:solidFill>
                            <a:srgbClr val="FF0000"/>
                          </a:solidFill>
                        </a:rPr>
                        <a:t>कड़वा</a:t>
                      </a:r>
                      <a:endParaRPr lang="en-US" sz="1800" dirty="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Astringent</a:t>
                      </a:r>
                      <a:br>
                        <a:rPr lang="en-US" sz="1800" dirty="0" smtClean="0">
                          <a:solidFill>
                            <a:srgbClr val="FF0000"/>
                          </a:solidFill>
                          <a:latin typeface="Arial" pitchFamily="34" charset="0"/>
                          <a:cs typeface="Arial" pitchFamily="34" charset="0"/>
                        </a:rPr>
                      </a:br>
                      <a:r>
                        <a:rPr lang="hi-IN" sz="1800" dirty="0" smtClean="0">
                          <a:solidFill>
                            <a:srgbClr val="FF0000"/>
                          </a:solidFill>
                        </a:rPr>
                        <a:t>कसैला</a:t>
                      </a:r>
                      <a:endParaRPr lang="en-US" sz="1800" dirty="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Sweet</a:t>
                      </a:r>
                      <a:br>
                        <a:rPr lang="en-US" sz="1800" dirty="0" smtClean="0">
                          <a:latin typeface="Arial" pitchFamily="34" charset="0"/>
                          <a:cs typeface="Arial" pitchFamily="34" charset="0"/>
                        </a:rPr>
                      </a:br>
                      <a:r>
                        <a:rPr lang="hi-IN" sz="1800" dirty="0" smtClean="0"/>
                        <a:t>मधुर</a:t>
                      </a:r>
                      <a:endParaRPr lang="en-US" sz="1800" dirty="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Sour</a:t>
                      </a:r>
                      <a:br>
                        <a:rPr lang="en-US" sz="1800" dirty="0" smtClean="0">
                          <a:latin typeface="Arial" pitchFamily="34" charset="0"/>
                          <a:cs typeface="Arial" pitchFamily="34" charset="0"/>
                        </a:rPr>
                      </a:br>
                      <a:r>
                        <a:rPr lang="hi-IN" sz="1800" dirty="0" smtClean="0"/>
                        <a:t>खट्टा</a:t>
                      </a:r>
                      <a:endParaRPr lang="en-US" sz="1800" dirty="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Salty</a:t>
                      </a:r>
                      <a:br>
                        <a:rPr lang="en-US" sz="1800" dirty="0" smtClean="0">
                          <a:latin typeface="Arial" pitchFamily="34" charset="0"/>
                          <a:cs typeface="Arial" pitchFamily="34" charset="0"/>
                        </a:rPr>
                      </a:br>
                      <a:r>
                        <a:rPr lang="hi-IN" sz="1800" dirty="0" smtClean="0"/>
                        <a:t>नमकीन</a:t>
                      </a:r>
                      <a:endParaRPr lang="en-US" sz="1800" dirty="0">
                        <a:latin typeface="Arial" pitchFamily="34" charset="0"/>
                        <a:cs typeface="Arial" pitchFamily="34" charset="0"/>
                      </a:endParaRPr>
                    </a:p>
                  </a:txBody>
                  <a:tcPr anchor="ctr"/>
                </a:tc>
              </a:tr>
              <a:tr h="1228659">
                <a:tc>
                  <a:txBody>
                    <a:bodyPr/>
                    <a:lstStyle/>
                    <a:p>
                      <a:pPr>
                        <a:spcBef>
                          <a:spcPts val="1200"/>
                        </a:spcBef>
                        <a:spcAft>
                          <a:spcPts val="1200"/>
                        </a:spcAft>
                      </a:pPr>
                      <a:r>
                        <a:rPr lang="en-US" sz="2400" dirty="0" smtClean="0">
                          <a:latin typeface="Arial" pitchFamily="34" charset="0"/>
                          <a:cs typeface="Arial" pitchFamily="34" charset="0"/>
                        </a:rPr>
                        <a:t>Pitt</a:t>
                      </a:r>
                      <a:endParaRPr lang="en-US" sz="2400" dirty="0">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en-US" sz="1800" dirty="0" smtClean="0">
                          <a:solidFill>
                            <a:srgbClr val="FF0000"/>
                          </a:solidFill>
                          <a:latin typeface="Arial" pitchFamily="34" charset="0"/>
                          <a:cs typeface="Arial" pitchFamily="34" charset="0"/>
                        </a:rPr>
                        <a:t>Pungent</a:t>
                      </a:r>
                      <a:br>
                        <a:rPr lang="en-US" sz="1800" dirty="0" smtClean="0">
                          <a:solidFill>
                            <a:srgbClr val="FF0000"/>
                          </a:solidFill>
                          <a:latin typeface="Arial" pitchFamily="34" charset="0"/>
                          <a:cs typeface="Arial" pitchFamily="34" charset="0"/>
                        </a:rPr>
                      </a:br>
                      <a:r>
                        <a:rPr lang="hi-IN" sz="1800" dirty="0" smtClean="0">
                          <a:solidFill>
                            <a:srgbClr val="FF0000"/>
                          </a:solidFill>
                        </a:rPr>
                        <a:t>तीखा</a:t>
                      </a:r>
                      <a:endParaRPr lang="en-US" sz="1800" dirty="0" smtClean="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Sour</a:t>
                      </a:r>
                      <a:br>
                        <a:rPr lang="en-US" sz="1800" dirty="0" smtClean="0">
                          <a:solidFill>
                            <a:srgbClr val="FF0000"/>
                          </a:solidFill>
                          <a:latin typeface="Arial" pitchFamily="34" charset="0"/>
                          <a:cs typeface="Arial" pitchFamily="34" charset="0"/>
                        </a:rPr>
                      </a:br>
                      <a:r>
                        <a:rPr lang="hi-IN" sz="1800" dirty="0" smtClean="0">
                          <a:solidFill>
                            <a:srgbClr val="FF0000"/>
                          </a:solidFill>
                        </a:rPr>
                        <a:t>खट्टा</a:t>
                      </a:r>
                      <a:endParaRPr lang="en-US" sz="1800" dirty="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Salty</a:t>
                      </a:r>
                      <a:br>
                        <a:rPr lang="en-US" sz="1800" dirty="0" smtClean="0">
                          <a:solidFill>
                            <a:srgbClr val="FF0000"/>
                          </a:solidFill>
                          <a:latin typeface="Arial" pitchFamily="34" charset="0"/>
                          <a:cs typeface="Arial" pitchFamily="34" charset="0"/>
                        </a:rPr>
                      </a:br>
                      <a:r>
                        <a:rPr lang="hi-IN" sz="1800" dirty="0" smtClean="0">
                          <a:solidFill>
                            <a:srgbClr val="FF0000"/>
                          </a:solidFill>
                        </a:rPr>
                        <a:t>नमकीन</a:t>
                      </a:r>
                      <a:endParaRPr lang="en-US" sz="1800" dirty="0">
                        <a:solidFill>
                          <a:srgbClr val="FF0000"/>
                        </a:solidFill>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en-US" sz="1800" dirty="0" smtClean="0">
                          <a:latin typeface="Arial" pitchFamily="34" charset="0"/>
                          <a:cs typeface="Arial" pitchFamily="34" charset="0"/>
                        </a:rPr>
                        <a:t>Sweet</a:t>
                      </a:r>
                      <a:br>
                        <a:rPr lang="en-US" sz="1800" dirty="0" smtClean="0">
                          <a:latin typeface="Arial" pitchFamily="34" charset="0"/>
                          <a:cs typeface="Arial" pitchFamily="34" charset="0"/>
                        </a:rPr>
                      </a:br>
                      <a:r>
                        <a:rPr lang="hi-IN" sz="1800" dirty="0" smtClean="0"/>
                        <a:t>मधुर</a:t>
                      </a:r>
                      <a:endParaRPr lang="en-US" sz="1800" dirty="0" smtClean="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Bitter</a:t>
                      </a:r>
                      <a:br>
                        <a:rPr lang="en-US" sz="1800" dirty="0" smtClean="0">
                          <a:latin typeface="Arial" pitchFamily="34" charset="0"/>
                          <a:cs typeface="Arial" pitchFamily="34" charset="0"/>
                        </a:rPr>
                      </a:br>
                      <a:r>
                        <a:rPr lang="hi-IN" sz="1800" dirty="0" smtClean="0"/>
                        <a:t>कड़वा</a:t>
                      </a:r>
                      <a:endParaRPr lang="en-US" sz="1800" dirty="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Astringent</a:t>
                      </a:r>
                      <a:br>
                        <a:rPr lang="en-US" sz="1800" dirty="0" smtClean="0">
                          <a:latin typeface="Arial" pitchFamily="34" charset="0"/>
                          <a:cs typeface="Arial" pitchFamily="34" charset="0"/>
                        </a:rPr>
                      </a:br>
                      <a:r>
                        <a:rPr lang="hi-IN" sz="1800" dirty="0" smtClean="0"/>
                        <a:t>कसैला</a:t>
                      </a:r>
                      <a:endParaRPr lang="en-US" sz="1800" dirty="0">
                        <a:latin typeface="Arial" pitchFamily="34" charset="0"/>
                        <a:cs typeface="Arial" pitchFamily="34" charset="0"/>
                      </a:endParaRPr>
                    </a:p>
                  </a:txBody>
                  <a:tcPr anchor="ctr"/>
                </a:tc>
              </a:tr>
              <a:tr h="1586651">
                <a:tc>
                  <a:txBody>
                    <a:bodyPr/>
                    <a:lstStyle/>
                    <a:p>
                      <a:pPr>
                        <a:spcBef>
                          <a:spcPts val="1200"/>
                        </a:spcBef>
                        <a:spcAft>
                          <a:spcPts val="1200"/>
                        </a:spcAft>
                      </a:pPr>
                      <a:r>
                        <a:rPr lang="en-US" sz="2400" dirty="0" err="1" smtClean="0">
                          <a:latin typeface="Arial" pitchFamily="34" charset="0"/>
                          <a:cs typeface="Arial" pitchFamily="34" charset="0"/>
                        </a:rPr>
                        <a:t>Kaph</a:t>
                      </a:r>
                      <a:endParaRPr lang="en-US" sz="2400" dirty="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Sweet</a:t>
                      </a:r>
                      <a:br>
                        <a:rPr lang="en-US" sz="1800" dirty="0" smtClean="0">
                          <a:solidFill>
                            <a:srgbClr val="FF0000"/>
                          </a:solidFill>
                          <a:latin typeface="Arial" pitchFamily="34" charset="0"/>
                          <a:cs typeface="Arial" pitchFamily="34" charset="0"/>
                        </a:rPr>
                      </a:br>
                      <a:r>
                        <a:rPr lang="hi-IN" sz="1800" dirty="0" smtClean="0">
                          <a:solidFill>
                            <a:srgbClr val="FF0000"/>
                          </a:solidFill>
                        </a:rPr>
                        <a:t>मधुर</a:t>
                      </a:r>
                      <a:endParaRPr lang="en-US" sz="1800" dirty="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Sour</a:t>
                      </a:r>
                      <a:br>
                        <a:rPr lang="en-US" sz="1800" dirty="0" smtClean="0">
                          <a:solidFill>
                            <a:srgbClr val="FF0000"/>
                          </a:solidFill>
                          <a:latin typeface="Arial" pitchFamily="34" charset="0"/>
                          <a:cs typeface="Arial" pitchFamily="34" charset="0"/>
                        </a:rPr>
                      </a:br>
                      <a:r>
                        <a:rPr lang="hi-IN" sz="1800" dirty="0" smtClean="0">
                          <a:solidFill>
                            <a:srgbClr val="FF0000"/>
                          </a:solidFill>
                        </a:rPr>
                        <a:t>खट्टा</a:t>
                      </a:r>
                      <a:endParaRPr lang="en-US" sz="1800" dirty="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solidFill>
                            <a:srgbClr val="FF0000"/>
                          </a:solidFill>
                          <a:latin typeface="Arial" pitchFamily="34" charset="0"/>
                          <a:cs typeface="Arial" pitchFamily="34" charset="0"/>
                        </a:rPr>
                        <a:t>Salty</a:t>
                      </a:r>
                      <a:br>
                        <a:rPr lang="en-US" sz="1800" dirty="0" smtClean="0">
                          <a:solidFill>
                            <a:srgbClr val="FF0000"/>
                          </a:solidFill>
                          <a:latin typeface="Arial" pitchFamily="34" charset="0"/>
                          <a:cs typeface="Arial" pitchFamily="34" charset="0"/>
                        </a:rPr>
                      </a:br>
                      <a:r>
                        <a:rPr lang="hi-IN" sz="1800" dirty="0" smtClean="0">
                          <a:solidFill>
                            <a:srgbClr val="FF0000"/>
                          </a:solidFill>
                        </a:rPr>
                        <a:t>नमकीन</a:t>
                      </a:r>
                      <a:endParaRPr lang="en-US" sz="1800" dirty="0">
                        <a:solidFill>
                          <a:srgbClr val="FF0000"/>
                        </a:solidFill>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Pungent</a:t>
                      </a:r>
                      <a:br>
                        <a:rPr lang="en-US" sz="1800" dirty="0" smtClean="0">
                          <a:latin typeface="Arial" pitchFamily="34" charset="0"/>
                          <a:cs typeface="Arial" pitchFamily="34" charset="0"/>
                        </a:rPr>
                      </a:br>
                      <a:r>
                        <a:rPr lang="hi-IN" sz="1800" dirty="0" smtClean="0"/>
                        <a:t>तीखा</a:t>
                      </a:r>
                      <a:endParaRPr lang="en-US" sz="1800" dirty="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Bitter</a:t>
                      </a:r>
                      <a:br>
                        <a:rPr lang="en-US" sz="1800" dirty="0" smtClean="0">
                          <a:latin typeface="Arial" pitchFamily="34" charset="0"/>
                          <a:cs typeface="Arial" pitchFamily="34" charset="0"/>
                        </a:rPr>
                      </a:br>
                      <a:r>
                        <a:rPr lang="hi-IN" sz="1800" dirty="0" smtClean="0"/>
                        <a:t>कड़वा</a:t>
                      </a:r>
                      <a:endParaRPr lang="en-US" sz="1800" dirty="0">
                        <a:latin typeface="Arial" pitchFamily="34" charset="0"/>
                        <a:cs typeface="Arial" pitchFamily="34" charset="0"/>
                      </a:endParaRPr>
                    </a:p>
                  </a:txBody>
                  <a:tcPr anchor="ctr"/>
                </a:tc>
                <a:tc>
                  <a:txBody>
                    <a:bodyPr/>
                    <a:lstStyle/>
                    <a:p>
                      <a:pPr algn="ctr">
                        <a:spcBef>
                          <a:spcPts val="1200"/>
                        </a:spcBef>
                        <a:spcAft>
                          <a:spcPts val="1200"/>
                        </a:spcAft>
                      </a:pPr>
                      <a:r>
                        <a:rPr lang="en-US" sz="1800" dirty="0" smtClean="0">
                          <a:latin typeface="Arial" pitchFamily="34" charset="0"/>
                          <a:cs typeface="Arial" pitchFamily="34" charset="0"/>
                        </a:rPr>
                        <a:t>Astringent</a:t>
                      </a:r>
                      <a:br>
                        <a:rPr lang="en-US" sz="1800" dirty="0" smtClean="0">
                          <a:latin typeface="Arial" pitchFamily="34" charset="0"/>
                          <a:cs typeface="Arial" pitchFamily="34" charset="0"/>
                        </a:rPr>
                      </a:br>
                      <a:r>
                        <a:rPr lang="hi-IN" sz="1800" dirty="0" smtClean="0"/>
                        <a:t>कसैला</a:t>
                      </a:r>
                      <a:endParaRPr lang="en-US" sz="1800" dirty="0">
                        <a:latin typeface="Arial" pitchFamily="34" charset="0"/>
                        <a:cs typeface="Arial" pitchFamily="34" charset="0"/>
                      </a:endParaRPr>
                    </a:p>
                  </a:txBody>
                  <a:tcPr anchor="ct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When &amp; Where Prominent</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457200" y="1600200"/>
          <a:ext cx="8229600" cy="4668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endParaRPr lang="en-US" sz="1600" dirty="0">
                        <a:latin typeface="Arial" pitchFamily="34" charset="0"/>
                        <a:cs typeface="Arial" pitchFamily="34" charset="0"/>
                      </a:endParaRPr>
                    </a:p>
                  </a:txBody>
                  <a:tcPr/>
                </a:tc>
                <a:tc>
                  <a:txBody>
                    <a:bodyPr/>
                    <a:lstStyle/>
                    <a:p>
                      <a:pPr algn="ctr"/>
                      <a:r>
                        <a:rPr lang="en-US" sz="1600" dirty="0" err="1" smtClean="0">
                          <a:latin typeface="Arial" pitchFamily="34" charset="0"/>
                          <a:cs typeface="Arial" pitchFamily="34" charset="0"/>
                        </a:rPr>
                        <a:t>Vaat</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Pitt</a:t>
                      </a:r>
                      <a:endParaRPr lang="en-US" sz="1600" dirty="0">
                        <a:latin typeface="Arial" pitchFamily="34" charset="0"/>
                        <a:cs typeface="Arial" pitchFamily="34" charset="0"/>
                      </a:endParaRPr>
                    </a:p>
                  </a:txBody>
                  <a:tcPr/>
                </a:tc>
                <a:tc>
                  <a:txBody>
                    <a:bodyPr/>
                    <a:lstStyle/>
                    <a:p>
                      <a:pPr algn="ctr"/>
                      <a:r>
                        <a:rPr lang="en-US" sz="1600" dirty="0" err="1" smtClean="0">
                          <a:latin typeface="Arial" pitchFamily="34" charset="0"/>
                          <a:cs typeface="Arial" pitchFamily="34" charset="0"/>
                        </a:rPr>
                        <a:t>Kaph</a:t>
                      </a:r>
                      <a:endParaRPr lang="en-US" sz="1600" dirty="0">
                        <a:latin typeface="Arial" pitchFamily="34" charset="0"/>
                        <a:cs typeface="Arial" pitchFamily="34" charset="0"/>
                      </a:endParaRPr>
                    </a:p>
                  </a:txBody>
                  <a:tcPr/>
                </a:tc>
              </a:tr>
              <a:tr h="548640">
                <a:tc>
                  <a:txBody>
                    <a:bodyPr/>
                    <a:lstStyle/>
                    <a:p>
                      <a:r>
                        <a:rPr lang="en-US" dirty="0" smtClean="0">
                          <a:latin typeface="Arial" pitchFamily="34" charset="0"/>
                          <a:cs typeface="Arial" pitchFamily="34" charset="0"/>
                        </a:rPr>
                        <a:t>Body</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Below heart and navel</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Between heart and navel</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Above heart and navel</a:t>
                      </a:r>
                      <a:endParaRPr lang="en-US" dirty="0">
                        <a:latin typeface="Arial" pitchFamily="34" charset="0"/>
                        <a:cs typeface="Arial" pitchFamily="34" charset="0"/>
                      </a:endParaRPr>
                    </a:p>
                  </a:txBody>
                  <a:tcPr/>
                </a:tc>
              </a:tr>
              <a:tr h="548640">
                <a:tc>
                  <a:txBody>
                    <a:bodyPr/>
                    <a:lstStyle/>
                    <a:p>
                      <a:r>
                        <a:rPr lang="en-US" dirty="0" smtClean="0">
                          <a:latin typeface="Arial" pitchFamily="34" charset="0"/>
                          <a:cs typeface="Arial" pitchFamily="34" charset="0"/>
                        </a:rPr>
                        <a:t>Age</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Above 40</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20 to </a:t>
                      </a:r>
                      <a:r>
                        <a:rPr lang="en-US" dirty="0" smtClean="0">
                          <a:latin typeface="Arial" pitchFamily="34" charset="0"/>
                          <a:cs typeface="Arial" pitchFamily="34" charset="0"/>
                        </a:rPr>
                        <a:t>40</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Below 20</a:t>
                      </a:r>
                      <a:endParaRPr lang="en-US" dirty="0">
                        <a:latin typeface="Arial" pitchFamily="34" charset="0"/>
                        <a:cs typeface="Arial" pitchFamily="34" charset="0"/>
                      </a:endParaRPr>
                    </a:p>
                  </a:txBody>
                  <a:tcPr/>
                </a:tc>
              </a:tr>
              <a:tr h="548640">
                <a:tc>
                  <a:txBody>
                    <a:bodyPr/>
                    <a:lstStyle/>
                    <a:p>
                      <a:r>
                        <a:rPr lang="en-US" dirty="0" smtClean="0">
                          <a:latin typeface="Arial" pitchFamily="34" charset="0"/>
                          <a:cs typeface="Arial" pitchFamily="34" charset="0"/>
                        </a:rPr>
                        <a:t>Day</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2 pm – 6 pm</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10 am – 2 pm</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6 am – 10 am</a:t>
                      </a:r>
                      <a:endParaRPr lang="en-US" dirty="0">
                        <a:latin typeface="Arial" pitchFamily="34" charset="0"/>
                        <a:cs typeface="Arial" pitchFamily="34" charset="0"/>
                      </a:endParaRPr>
                    </a:p>
                  </a:txBody>
                  <a:tcPr/>
                </a:tc>
              </a:tr>
              <a:tr h="548640">
                <a:tc>
                  <a:txBody>
                    <a:bodyPr/>
                    <a:lstStyle/>
                    <a:p>
                      <a:r>
                        <a:rPr lang="en-US" dirty="0" smtClean="0">
                          <a:latin typeface="Arial" pitchFamily="34" charset="0"/>
                          <a:cs typeface="Arial" pitchFamily="34" charset="0"/>
                        </a:rPr>
                        <a:t>Night</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2 am – 6 am</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10 pm – 2 am</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6</a:t>
                      </a:r>
                      <a:r>
                        <a:rPr lang="en-US" baseline="0" dirty="0" smtClean="0">
                          <a:latin typeface="Arial" pitchFamily="34" charset="0"/>
                          <a:cs typeface="Arial" pitchFamily="34" charset="0"/>
                        </a:rPr>
                        <a:t> pm – 10 pm</a:t>
                      </a:r>
                      <a:endParaRPr lang="en-US" dirty="0">
                        <a:latin typeface="Arial" pitchFamily="34" charset="0"/>
                        <a:cs typeface="Arial" pitchFamily="34" charset="0"/>
                      </a:endParaRPr>
                    </a:p>
                  </a:txBody>
                  <a:tcPr/>
                </a:tc>
              </a:tr>
              <a:tr h="548640">
                <a:tc>
                  <a:txBody>
                    <a:bodyPr/>
                    <a:lstStyle/>
                    <a:p>
                      <a:r>
                        <a:rPr lang="en-US" dirty="0" smtClean="0">
                          <a:latin typeface="Arial" pitchFamily="34" charset="0"/>
                          <a:cs typeface="Arial" pitchFamily="34" charset="0"/>
                        </a:rPr>
                        <a:t>Digestion Period</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At the end</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Mid-period</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Start</a:t>
                      </a:r>
                      <a:endParaRPr lang="en-US" dirty="0">
                        <a:latin typeface="Arial" pitchFamily="34" charset="0"/>
                        <a:cs typeface="Arial" pitchFamily="34" charset="0"/>
                      </a:endParaRPr>
                    </a:p>
                  </a:txBody>
                  <a:tcPr/>
                </a:tc>
              </a:tr>
              <a:tr h="548640">
                <a:tc>
                  <a:txBody>
                    <a:bodyPr/>
                    <a:lstStyle/>
                    <a:p>
                      <a:r>
                        <a:rPr lang="en-US" dirty="0" smtClean="0">
                          <a:latin typeface="Arial" pitchFamily="34" charset="0"/>
                          <a:cs typeface="Arial" pitchFamily="34" charset="0"/>
                        </a:rPr>
                        <a:t>Increased</a:t>
                      </a:r>
                      <a:r>
                        <a:rPr lang="en-US" baseline="0" dirty="0" smtClean="0">
                          <a:latin typeface="Arial" pitchFamily="34" charset="0"/>
                          <a:cs typeface="Arial" pitchFamily="34" charset="0"/>
                        </a:rPr>
                        <a:t> by</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Worries, Sadness, Remaining awake late</a:t>
                      </a:r>
                      <a:r>
                        <a:rPr lang="en-US" baseline="0" dirty="0" smtClean="0">
                          <a:latin typeface="Arial" pitchFamily="34" charset="0"/>
                          <a:cs typeface="Arial" pitchFamily="34" charset="0"/>
                        </a:rPr>
                        <a:t> night</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Anger, Sun</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Sleeping during day</a:t>
                      </a:r>
                      <a:endParaRPr lang="en-US" dirty="0">
                        <a:latin typeface="Arial" pitchFamily="34" charset="0"/>
                        <a:cs typeface="Arial" pitchFamily="34" charset="0"/>
                      </a:endParaRPr>
                    </a:p>
                  </a:txBody>
                  <a:tcPr/>
                </a:tc>
              </a:tr>
              <a:tr h="548640">
                <a:tc>
                  <a:txBody>
                    <a:bodyPr/>
                    <a:lstStyle/>
                    <a:p>
                      <a:r>
                        <a:rPr lang="en-US" dirty="0" smtClean="0">
                          <a:latin typeface="Arial" pitchFamily="34" charset="0"/>
                          <a:cs typeface="Arial" pitchFamily="34" charset="0"/>
                        </a:rPr>
                        <a:t>Nature</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Air</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Sun</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Moon</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Some More Characteristics of </a:t>
            </a:r>
            <a:r>
              <a:rPr lang="en-US" sz="3200" b="1" dirty="0" err="1" smtClean="0">
                <a:solidFill>
                  <a:srgbClr val="C00000"/>
                </a:solidFill>
                <a:latin typeface="Arial" pitchFamily="34" charset="0"/>
                <a:cs typeface="Arial" pitchFamily="34" charset="0"/>
              </a:rPr>
              <a:t>Vaat</a:t>
            </a:r>
            <a:r>
              <a:rPr lang="en-US" sz="3200" b="1" dirty="0" smtClean="0">
                <a:solidFill>
                  <a:srgbClr val="C00000"/>
                </a:solidFill>
                <a:latin typeface="Arial" pitchFamily="34" charset="0"/>
                <a:cs typeface="Arial" pitchFamily="34" charset="0"/>
              </a:rPr>
              <a:t> etc.</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457200" y="1600200"/>
          <a:ext cx="8229600" cy="4577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endParaRPr lang="en-US" dirty="0">
                        <a:latin typeface="Arial" pitchFamily="34" charset="0"/>
                        <a:cs typeface="Arial" pitchFamily="34" charset="0"/>
                      </a:endParaRPr>
                    </a:p>
                  </a:txBody>
                  <a:tcPr/>
                </a:tc>
                <a:tc>
                  <a:txBody>
                    <a:bodyPr/>
                    <a:lstStyle/>
                    <a:p>
                      <a:pPr algn="ctr"/>
                      <a:r>
                        <a:rPr lang="en-US" dirty="0" err="1" smtClean="0">
                          <a:latin typeface="Arial" pitchFamily="34" charset="0"/>
                          <a:cs typeface="Arial" pitchFamily="34" charset="0"/>
                        </a:rPr>
                        <a:t>Vaat</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Pitt</a:t>
                      </a:r>
                      <a:endParaRPr lang="en-US" dirty="0">
                        <a:latin typeface="Arial" pitchFamily="34" charset="0"/>
                        <a:cs typeface="Arial" pitchFamily="34" charset="0"/>
                      </a:endParaRPr>
                    </a:p>
                  </a:txBody>
                  <a:tcPr/>
                </a:tc>
                <a:tc>
                  <a:txBody>
                    <a:bodyPr/>
                    <a:lstStyle/>
                    <a:p>
                      <a:pPr algn="ctr"/>
                      <a:r>
                        <a:rPr lang="en-US" dirty="0" err="1" smtClean="0">
                          <a:latin typeface="Arial" pitchFamily="34" charset="0"/>
                          <a:cs typeface="Arial" pitchFamily="34" charset="0"/>
                        </a:rPr>
                        <a:t>Kaph</a:t>
                      </a:r>
                      <a:endParaRPr lang="en-US" dirty="0">
                        <a:latin typeface="Arial" pitchFamily="34" charset="0"/>
                        <a:cs typeface="Arial" pitchFamily="34" charset="0"/>
                      </a:endParaRPr>
                    </a:p>
                  </a:txBody>
                  <a:tcPr/>
                </a:tc>
              </a:tr>
              <a:tr h="822960">
                <a:tc>
                  <a:txBody>
                    <a:bodyPr/>
                    <a:lstStyle/>
                    <a:p>
                      <a:pPr algn="l"/>
                      <a:r>
                        <a:rPr lang="en-US" dirty="0" smtClean="0">
                          <a:latin typeface="Arial" pitchFamily="34" charset="0"/>
                          <a:cs typeface="Arial" pitchFamily="34" charset="0"/>
                        </a:rPr>
                        <a:t>Stool  </a:t>
                      </a:r>
                      <a:r>
                        <a:rPr lang="hi-IN" dirty="0" smtClean="0">
                          <a:latin typeface="Arial" pitchFamily="34" charset="0"/>
                          <a:cs typeface="Arial" pitchFamily="34" charset="0"/>
                        </a:rPr>
                        <a:t>मल </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Cruel</a:t>
                      </a:r>
                      <a:br>
                        <a:rPr lang="en-US" dirty="0" smtClean="0">
                          <a:latin typeface="Arial" pitchFamily="34" charset="0"/>
                          <a:cs typeface="Arial" pitchFamily="34" charset="0"/>
                        </a:rPr>
                      </a:br>
                      <a:r>
                        <a:rPr lang="hi-IN" dirty="0" smtClean="0">
                          <a:latin typeface="Arial" pitchFamily="34" charset="0"/>
                          <a:cs typeface="Arial" pitchFamily="34" charset="0"/>
                        </a:rPr>
                        <a:t>क्रूर </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Semi-formed</a:t>
                      </a:r>
                      <a:br>
                        <a:rPr lang="en-US" dirty="0" smtClean="0">
                          <a:latin typeface="Arial" pitchFamily="34" charset="0"/>
                          <a:cs typeface="Arial" pitchFamily="34" charset="0"/>
                        </a:rPr>
                      </a:br>
                      <a:r>
                        <a:rPr lang="hi-IN" dirty="0" smtClean="0">
                          <a:latin typeface="Arial" pitchFamily="34" charset="0"/>
                          <a:cs typeface="Arial" pitchFamily="34" charset="0"/>
                        </a:rPr>
                        <a:t>मृदु </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Medium, well-formed </a:t>
                      </a:r>
                      <a:r>
                        <a:rPr lang="hi-IN" dirty="0" smtClean="0">
                          <a:latin typeface="Arial" pitchFamily="34" charset="0"/>
                          <a:cs typeface="Arial" pitchFamily="34" charset="0"/>
                        </a:rPr>
                        <a:t>मध्यकोष्ठ</a:t>
                      </a:r>
                      <a:endParaRPr lang="en-US" dirty="0">
                        <a:latin typeface="Arial" pitchFamily="34" charset="0"/>
                        <a:cs typeface="Arial" pitchFamily="34" charset="0"/>
                      </a:endParaRPr>
                    </a:p>
                  </a:txBody>
                  <a:tcPr/>
                </a:tc>
              </a:tr>
              <a:tr h="822960">
                <a:tc>
                  <a:txBody>
                    <a:bodyPr/>
                    <a:lstStyle/>
                    <a:p>
                      <a:pPr algn="l"/>
                      <a:r>
                        <a:rPr lang="en-US" dirty="0" smtClean="0">
                          <a:latin typeface="Arial" pitchFamily="34" charset="0"/>
                          <a:cs typeface="Arial" pitchFamily="34" charset="0"/>
                        </a:rPr>
                        <a:t>Appetite</a:t>
                      </a:r>
                      <a:br>
                        <a:rPr lang="en-US" dirty="0" smtClean="0">
                          <a:latin typeface="Arial" pitchFamily="34" charset="0"/>
                          <a:cs typeface="Arial" pitchFamily="34" charset="0"/>
                        </a:rPr>
                      </a:br>
                      <a:r>
                        <a:rPr lang="hi-IN" dirty="0" smtClean="0">
                          <a:latin typeface="Arial" pitchFamily="34" charset="0"/>
                          <a:cs typeface="Arial" pitchFamily="34" charset="0"/>
                        </a:rPr>
                        <a:t>अग्नि</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Disturbed</a:t>
                      </a:r>
                      <a:br>
                        <a:rPr lang="en-US" dirty="0" smtClean="0">
                          <a:latin typeface="Arial" pitchFamily="34" charset="0"/>
                          <a:cs typeface="Arial" pitchFamily="34" charset="0"/>
                        </a:rPr>
                      </a:br>
                      <a:r>
                        <a:rPr lang="hi-IN" dirty="0" smtClean="0">
                          <a:latin typeface="Arial" pitchFamily="34" charset="0"/>
                          <a:cs typeface="Arial" pitchFamily="34" charset="0"/>
                        </a:rPr>
                        <a:t>विषम</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Sharp</a:t>
                      </a:r>
                      <a:br>
                        <a:rPr lang="en-US" dirty="0" smtClean="0">
                          <a:latin typeface="Arial" pitchFamily="34" charset="0"/>
                          <a:cs typeface="Arial" pitchFamily="34" charset="0"/>
                        </a:rPr>
                      </a:br>
                      <a:r>
                        <a:rPr lang="hi-IN" dirty="0" smtClean="0">
                          <a:latin typeface="Arial" pitchFamily="34" charset="0"/>
                          <a:cs typeface="Arial" pitchFamily="34" charset="0"/>
                        </a:rPr>
                        <a:t>तीक्ष्ण</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Low</a:t>
                      </a:r>
                      <a:br>
                        <a:rPr lang="en-US" dirty="0" smtClean="0">
                          <a:latin typeface="Arial" pitchFamily="34" charset="0"/>
                          <a:cs typeface="Arial" pitchFamily="34" charset="0"/>
                        </a:rPr>
                      </a:br>
                      <a:r>
                        <a:rPr lang="hi-IN" smtClean="0">
                          <a:latin typeface="Arial" pitchFamily="34" charset="0"/>
                          <a:cs typeface="Arial" pitchFamily="34" charset="0"/>
                        </a:rPr>
                        <a:t>मंद</a:t>
                      </a:r>
                      <a:endParaRPr lang="en-US" dirty="0">
                        <a:latin typeface="Arial" pitchFamily="34" charset="0"/>
                        <a:cs typeface="Arial" pitchFamily="34" charset="0"/>
                      </a:endParaRPr>
                    </a:p>
                  </a:txBody>
                  <a:tcPr/>
                </a:tc>
              </a:tr>
              <a:tr h="822960">
                <a:tc>
                  <a:txBody>
                    <a:bodyPr/>
                    <a:lstStyle/>
                    <a:p>
                      <a:pPr algn="l"/>
                      <a:r>
                        <a:rPr lang="en-US" dirty="0" smtClean="0">
                          <a:latin typeface="Arial" pitchFamily="34" charset="0"/>
                          <a:cs typeface="Arial" pitchFamily="34" charset="0"/>
                        </a:rPr>
                        <a:t>Symptoms</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Yawn</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Burning </a:t>
                      </a:r>
                      <a:r>
                        <a:rPr lang="en-US" dirty="0" smtClean="0">
                          <a:latin typeface="Arial" pitchFamily="34" charset="0"/>
                          <a:cs typeface="Arial" pitchFamily="34" charset="0"/>
                        </a:rPr>
                        <a:t>sensation</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Sleepiness</a:t>
                      </a:r>
                      <a:endParaRPr lang="en-US" dirty="0">
                        <a:latin typeface="Arial" pitchFamily="34" charset="0"/>
                        <a:cs typeface="Arial" pitchFamily="34" charset="0"/>
                      </a:endParaRPr>
                    </a:p>
                  </a:txBody>
                  <a:tcPr/>
                </a:tc>
              </a:tr>
              <a:tr h="822960">
                <a:tc>
                  <a:txBody>
                    <a:bodyPr/>
                    <a:lstStyle/>
                    <a:p>
                      <a:pPr algn="l"/>
                      <a:r>
                        <a:rPr lang="en-US" dirty="0" smtClean="0">
                          <a:latin typeface="Arial" pitchFamily="34" charset="0"/>
                          <a:cs typeface="Arial" pitchFamily="34" charset="0"/>
                        </a:rPr>
                        <a:t>Key extracting method</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Insertion of liquid through bottom</a:t>
                      </a:r>
                      <a:br>
                        <a:rPr lang="en-US" dirty="0" smtClean="0">
                          <a:latin typeface="Arial" pitchFamily="34" charset="0"/>
                          <a:cs typeface="Arial" pitchFamily="34" charset="0"/>
                        </a:rPr>
                      </a:br>
                      <a:r>
                        <a:rPr lang="hi-IN" dirty="0" smtClean="0">
                          <a:latin typeface="Arial" pitchFamily="34" charset="0"/>
                          <a:cs typeface="Arial" pitchFamily="34" charset="0"/>
                        </a:rPr>
                        <a:t>वस्तिकर्म </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Laxative</a:t>
                      </a:r>
                      <a:br>
                        <a:rPr lang="en-US" dirty="0" smtClean="0">
                          <a:latin typeface="Arial" pitchFamily="34" charset="0"/>
                          <a:cs typeface="Arial" pitchFamily="34" charset="0"/>
                        </a:rPr>
                      </a:br>
                      <a:r>
                        <a:rPr lang="hi-IN" dirty="0" smtClean="0">
                          <a:latin typeface="Arial" pitchFamily="34" charset="0"/>
                          <a:cs typeface="Arial" pitchFamily="34" charset="0"/>
                        </a:rPr>
                        <a:t>विरेचन</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Vomit</a:t>
                      </a:r>
                      <a:br>
                        <a:rPr lang="en-US" dirty="0" smtClean="0">
                          <a:latin typeface="Arial" pitchFamily="34" charset="0"/>
                          <a:cs typeface="Arial" pitchFamily="34" charset="0"/>
                        </a:rPr>
                      </a:br>
                      <a:r>
                        <a:rPr lang="hi-IN" dirty="0" smtClean="0">
                          <a:latin typeface="Arial" pitchFamily="34" charset="0"/>
                          <a:cs typeface="Arial" pitchFamily="34" charset="0"/>
                        </a:rPr>
                        <a:t>वमन</a:t>
                      </a:r>
                      <a:endParaRPr lang="en-US" dirty="0">
                        <a:latin typeface="Arial" pitchFamily="34" charset="0"/>
                        <a:cs typeface="Arial" pitchFamily="34" charset="0"/>
                      </a:endParaRPr>
                    </a:p>
                  </a:txBody>
                  <a:tcPr/>
                </a:tc>
              </a:tr>
              <a:tr h="822960">
                <a:tc>
                  <a:txBody>
                    <a:bodyPr/>
                    <a:lstStyle/>
                    <a:p>
                      <a:pPr algn="l"/>
                      <a:r>
                        <a:rPr lang="en-US" dirty="0" smtClean="0">
                          <a:latin typeface="Arial" pitchFamily="34" charset="0"/>
                          <a:cs typeface="Arial" pitchFamily="34" charset="0"/>
                        </a:rPr>
                        <a:t>Key control medicine</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Sesame Oil</a:t>
                      </a:r>
                      <a:br>
                        <a:rPr lang="en-US" dirty="0" smtClean="0">
                          <a:latin typeface="Arial" pitchFamily="34" charset="0"/>
                          <a:cs typeface="Arial" pitchFamily="34" charset="0"/>
                        </a:rPr>
                      </a:br>
                      <a:r>
                        <a:rPr lang="hi-IN" dirty="0" smtClean="0">
                          <a:latin typeface="Arial" pitchFamily="34" charset="0"/>
                          <a:cs typeface="Arial" pitchFamily="34" charset="0"/>
                        </a:rPr>
                        <a:t>तिल तेल </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Ghee</a:t>
                      </a:r>
                      <a:br>
                        <a:rPr lang="en-US" dirty="0" smtClean="0">
                          <a:latin typeface="Arial" pitchFamily="34" charset="0"/>
                          <a:cs typeface="Arial" pitchFamily="34" charset="0"/>
                        </a:rPr>
                      </a:br>
                      <a:r>
                        <a:rPr lang="hi-IN" dirty="0" smtClean="0">
                          <a:latin typeface="Arial" pitchFamily="34" charset="0"/>
                          <a:cs typeface="Arial" pitchFamily="34" charset="0"/>
                        </a:rPr>
                        <a:t>घी </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Honey</a:t>
                      </a:r>
                      <a:br>
                        <a:rPr lang="en-US" dirty="0" smtClean="0">
                          <a:latin typeface="Arial" pitchFamily="34" charset="0"/>
                          <a:cs typeface="Arial" pitchFamily="34" charset="0"/>
                        </a:rPr>
                      </a:br>
                      <a:r>
                        <a:rPr lang="hi-IN" dirty="0" smtClean="0">
                          <a:latin typeface="Arial" pitchFamily="34" charset="0"/>
                          <a:cs typeface="Arial" pitchFamily="34" charset="0"/>
                        </a:rPr>
                        <a:t>मधु </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Characteristics of a Few Foods</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20000"/>
              </a:lnSpc>
              <a:spcBef>
                <a:spcPts val="600"/>
              </a:spcBef>
            </a:pPr>
            <a:r>
              <a:rPr lang="en-US" sz="2000" b="1" dirty="0" smtClean="0">
                <a:solidFill>
                  <a:schemeClr val="tx2"/>
                </a:solidFill>
                <a:latin typeface="Arial" pitchFamily="34" charset="0"/>
                <a:cs typeface="Arial" pitchFamily="34" charset="0"/>
              </a:rPr>
              <a:t>Ginger</a:t>
            </a:r>
            <a:r>
              <a:rPr lang="en-US" sz="2000" dirty="0" smtClean="0">
                <a:latin typeface="Arial" pitchFamily="34" charset="0"/>
                <a:cs typeface="Arial" pitchFamily="34" charset="0"/>
              </a:rPr>
              <a:t> </a:t>
            </a:r>
            <a:r>
              <a:rPr lang="en-US" sz="2000" dirty="0" smtClean="0">
                <a:latin typeface="Arial" pitchFamily="34" charset="0"/>
                <a:cs typeface="Arial" pitchFamily="34" charset="0"/>
              </a:rPr>
              <a:t>– Pungent yet </a:t>
            </a:r>
            <a:r>
              <a:rPr lang="en-US" sz="2000" dirty="0" smtClean="0">
                <a:latin typeface="Arial" pitchFamily="34" charset="0"/>
                <a:cs typeface="Arial" pitchFamily="34" charset="0"/>
              </a:rPr>
              <a:t>reduces both </a:t>
            </a:r>
            <a:r>
              <a:rPr lang="en-US" sz="2000" dirty="0" err="1" smtClean="0">
                <a:latin typeface="Arial" pitchFamily="34" charset="0"/>
                <a:cs typeface="Arial" pitchFamily="34" charset="0"/>
              </a:rPr>
              <a:t>vaat</a:t>
            </a:r>
            <a:r>
              <a:rPr lang="en-US" sz="2000" dirty="0" smtClean="0">
                <a:latin typeface="Arial" pitchFamily="34" charset="0"/>
                <a:cs typeface="Arial" pitchFamily="34" charset="0"/>
              </a:rPr>
              <a:t> </a:t>
            </a:r>
            <a:r>
              <a:rPr lang="en-US" sz="2000" dirty="0" smtClean="0">
                <a:latin typeface="Arial" pitchFamily="34" charset="0"/>
                <a:cs typeface="Arial" pitchFamily="34" charset="0"/>
              </a:rPr>
              <a:t>and </a:t>
            </a:r>
            <a:r>
              <a:rPr lang="en-US" sz="2000" dirty="0" err="1" smtClean="0">
                <a:latin typeface="Arial" pitchFamily="34" charset="0"/>
                <a:cs typeface="Arial" pitchFamily="34" charset="0"/>
              </a:rPr>
              <a:t>kaph</a:t>
            </a:r>
            <a:endParaRPr lang="en-US" sz="2000" dirty="0" smtClean="0">
              <a:latin typeface="Arial" pitchFamily="34" charset="0"/>
              <a:cs typeface="Arial" pitchFamily="34" charset="0"/>
            </a:endParaRPr>
          </a:p>
          <a:p>
            <a:pPr>
              <a:lnSpc>
                <a:spcPct val="120000"/>
              </a:lnSpc>
              <a:spcBef>
                <a:spcPts val="600"/>
              </a:spcBef>
            </a:pPr>
            <a:r>
              <a:rPr lang="en-US" sz="2000" b="1" dirty="0" err="1" smtClean="0">
                <a:solidFill>
                  <a:schemeClr val="tx2"/>
                </a:solidFill>
                <a:latin typeface="Arial" pitchFamily="34" charset="0"/>
                <a:cs typeface="Arial" pitchFamily="34" charset="0"/>
              </a:rPr>
              <a:t>Asafoetida</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हींग </a:t>
            </a:r>
            <a:r>
              <a:rPr lang="en-US" sz="2000" dirty="0" smtClean="0">
                <a:latin typeface="Arial" pitchFamily="34" charset="0"/>
                <a:cs typeface="Arial" pitchFamily="34" charset="0"/>
              </a:rPr>
              <a:t>– Increases appetite, reduces </a:t>
            </a:r>
            <a:r>
              <a:rPr lang="en-US" sz="2000" dirty="0" err="1" smtClean="0">
                <a:latin typeface="Arial" pitchFamily="34" charset="0"/>
                <a:cs typeface="Arial" pitchFamily="34" charset="0"/>
              </a:rPr>
              <a:t>vaat</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kaph</a:t>
            </a:r>
            <a:endParaRPr lang="en-US" sz="2000" dirty="0" smtClean="0">
              <a:latin typeface="Arial" pitchFamily="34" charset="0"/>
              <a:cs typeface="Arial" pitchFamily="34" charset="0"/>
            </a:endParaRPr>
          </a:p>
          <a:p>
            <a:pPr>
              <a:lnSpc>
                <a:spcPct val="120000"/>
              </a:lnSpc>
              <a:spcBef>
                <a:spcPts val="600"/>
              </a:spcBef>
            </a:pPr>
            <a:r>
              <a:rPr lang="en-US" sz="2000" b="1" dirty="0" smtClean="0">
                <a:solidFill>
                  <a:schemeClr val="tx2"/>
                </a:solidFill>
                <a:latin typeface="Arial" pitchFamily="34" charset="0"/>
                <a:cs typeface="Arial" pitchFamily="34" charset="0"/>
              </a:rPr>
              <a:t>Honey, </a:t>
            </a:r>
            <a:r>
              <a:rPr lang="en-US" sz="2000" b="1" dirty="0" err="1" smtClean="0">
                <a:solidFill>
                  <a:schemeClr val="tx2"/>
                </a:solidFill>
                <a:latin typeface="Arial" pitchFamily="34" charset="0"/>
                <a:cs typeface="Arial" pitchFamily="34" charset="0"/>
              </a:rPr>
              <a:t>Jau</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जौ </a:t>
            </a:r>
            <a:r>
              <a:rPr lang="en-US" sz="2000" b="1" dirty="0" smtClean="0">
                <a:solidFill>
                  <a:schemeClr val="tx2"/>
                </a:solidFill>
                <a:latin typeface="Arial" pitchFamily="34" charset="0"/>
                <a:cs typeface="Arial" pitchFamily="34" charset="0"/>
              </a:rPr>
              <a:t> and wheat </a:t>
            </a:r>
            <a:r>
              <a:rPr lang="en-US" sz="2000" dirty="0" smtClean="0">
                <a:latin typeface="Arial" pitchFamily="34" charset="0"/>
                <a:cs typeface="Arial" pitchFamily="34" charset="0"/>
              </a:rPr>
              <a:t>– sweet but do not increase </a:t>
            </a:r>
            <a:r>
              <a:rPr lang="en-US" sz="2000" dirty="0" err="1" smtClean="0">
                <a:latin typeface="Arial" pitchFamily="34" charset="0"/>
                <a:cs typeface="Arial" pitchFamily="34" charset="0"/>
              </a:rPr>
              <a:t>kaph</a:t>
            </a:r>
            <a:endParaRPr lang="en-US" sz="2000" dirty="0" smtClean="0">
              <a:latin typeface="Arial" pitchFamily="34" charset="0"/>
              <a:cs typeface="Arial" pitchFamily="34" charset="0"/>
            </a:endParaRPr>
          </a:p>
          <a:p>
            <a:pPr>
              <a:lnSpc>
                <a:spcPct val="120000"/>
              </a:lnSpc>
              <a:spcBef>
                <a:spcPts val="600"/>
              </a:spcBef>
            </a:pPr>
            <a:r>
              <a:rPr lang="en-US" sz="2000" b="1" dirty="0" err="1" smtClean="0">
                <a:solidFill>
                  <a:schemeClr val="tx2"/>
                </a:solidFill>
                <a:latin typeface="Arial" pitchFamily="34" charset="0"/>
                <a:cs typeface="Arial" pitchFamily="34" charset="0"/>
              </a:rPr>
              <a:t>Jau</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जौ</a:t>
            </a:r>
            <a:r>
              <a:rPr lang="en-US" sz="2000" b="1" dirty="0" smtClean="0">
                <a:solidFill>
                  <a:schemeClr val="tx2"/>
                </a:solidFill>
                <a:latin typeface="Arial" pitchFamily="34" charset="0"/>
                <a:cs typeface="Arial" pitchFamily="34" charset="0"/>
              </a:rPr>
              <a:t> </a:t>
            </a:r>
            <a:r>
              <a:rPr lang="en-US" sz="2000" dirty="0" smtClean="0">
                <a:latin typeface="Arial" pitchFamily="34" charset="0"/>
                <a:cs typeface="Arial" pitchFamily="34" charset="0"/>
              </a:rPr>
              <a:t>– Increases quantity of </a:t>
            </a:r>
            <a:r>
              <a:rPr lang="en-US" sz="2000" dirty="0" smtClean="0">
                <a:latin typeface="Arial" pitchFamily="34" charset="0"/>
                <a:cs typeface="Arial" pitchFamily="34" charset="0"/>
              </a:rPr>
              <a:t>stools; </a:t>
            </a:r>
            <a:r>
              <a:rPr lang="en-US" sz="2000" dirty="0" smtClean="0">
                <a:latin typeface="Arial" pitchFamily="34" charset="0"/>
                <a:cs typeface="Arial" pitchFamily="34" charset="0"/>
              </a:rPr>
              <a:t>dry, cold, increases </a:t>
            </a:r>
            <a:r>
              <a:rPr lang="en-US" sz="2000" dirty="0" err="1" smtClean="0">
                <a:latin typeface="Arial" pitchFamily="34" charset="0"/>
                <a:cs typeface="Arial" pitchFamily="34" charset="0"/>
              </a:rPr>
              <a:t>vaat</a:t>
            </a:r>
            <a:r>
              <a:rPr lang="en-US" sz="2000" dirty="0" smtClean="0">
                <a:latin typeface="Arial" pitchFamily="34" charset="0"/>
                <a:cs typeface="Arial" pitchFamily="34" charset="0"/>
              </a:rPr>
              <a:t>, reduces </a:t>
            </a:r>
            <a:r>
              <a:rPr lang="en-US" sz="2000" dirty="0" err="1" smtClean="0">
                <a:latin typeface="Arial" pitchFamily="34" charset="0"/>
                <a:cs typeface="Arial" pitchFamily="34" charset="0"/>
              </a:rPr>
              <a:t>kaph</a:t>
            </a:r>
            <a:r>
              <a:rPr lang="en-US" sz="2000" dirty="0" smtClean="0">
                <a:latin typeface="Arial" pitchFamily="34" charset="0"/>
                <a:cs typeface="Arial" pitchFamily="34" charset="0"/>
              </a:rPr>
              <a:t>, strength building</a:t>
            </a:r>
          </a:p>
          <a:p>
            <a:pPr>
              <a:lnSpc>
                <a:spcPct val="120000"/>
              </a:lnSpc>
              <a:spcBef>
                <a:spcPts val="600"/>
              </a:spcBef>
            </a:pPr>
            <a:r>
              <a:rPr lang="en-US" sz="2000" b="1" dirty="0" smtClean="0">
                <a:solidFill>
                  <a:schemeClr val="tx2"/>
                </a:solidFill>
                <a:latin typeface="Arial" pitchFamily="34" charset="0"/>
                <a:cs typeface="Arial" pitchFamily="34" charset="0"/>
              </a:rPr>
              <a:t>Alcohol </a:t>
            </a:r>
            <a:r>
              <a:rPr lang="en-US" sz="2000" dirty="0" smtClean="0">
                <a:latin typeface="Arial" pitchFamily="34" charset="0"/>
                <a:cs typeface="Arial" pitchFamily="34" charset="0"/>
              </a:rPr>
              <a:t>– bitter but </a:t>
            </a:r>
            <a:r>
              <a:rPr lang="en-US" sz="2000" dirty="0" smtClean="0">
                <a:latin typeface="Arial" pitchFamily="34" charset="0"/>
                <a:cs typeface="Arial" pitchFamily="34" charset="0"/>
              </a:rPr>
              <a:t>being acid effect </a:t>
            </a:r>
            <a:r>
              <a:rPr lang="en-US" sz="2000" dirty="0" smtClean="0">
                <a:latin typeface="Arial" pitchFamily="34" charset="0"/>
                <a:cs typeface="Arial" pitchFamily="34" charset="0"/>
              </a:rPr>
              <a:t>is </a:t>
            </a:r>
            <a:r>
              <a:rPr lang="en-US" sz="2000" dirty="0" smtClean="0">
                <a:latin typeface="Arial" pitchFamily="34" charset="0"/>
                <a:cs typeface="Arial" pitchFamily="34" charset="0"/>
              </a:rPr>
              <a:t>acidic; </a:t>
            </a:r>
            <a:r>
              <a:rPr lang="en-US" sz="2000" dirty="0" smtClean="0">
                <a:latin typeface="Arial" pitchFamily="34" charset="0"/>
                <a:cs typeface="Arial" pitchFamily="34" charset="0"/>
              </a:rPr>
              <a:t>causes increase of </a:t>
            </a:r>
            <a:r>
              <a:rPr lang="en-US" sz="2000" dirty="0" err="1" smtClean="0">
                <a:latin typeface="Arial" pitchFamily="34" charset="0"/>
                <a:cs typeface="Arial" pitchFamily="34" charset="0"/>
              </a:rPr>
              <a:t>pitt</a:t>
            </a:r>
            <a:r>
              <a:rPr lang="en-US" sz="2000" dirty="0" smtClean="0">
                <a:latin typeface="Arial" pitchFamily="34" charset="0"/>
                <a:cs typeface="Arial" pitchFamily="34" charset="0"/>
              </a:rPr>
              <a:t>; makes body weak when consumed wrongly, but healthy when consumed in proper quantity and at proper season</a:t>
            </a:r>
          </a:p>
          <a:p>
            <a:pPr>
              <a:lnSpc>
                <a:spcPct val="120000"/>
              </a:lnSpc>
              <a:spcBef>
                <a:spcPts val="600"/>
              </a:spcBef>
            </a:pPr>
            <a:r>
              <a:rPr lang="en-US" sz="2000" b="1" dirty="0" err="1" smtClean="0">
                <a:solidFill>
                  <a:schemeClr val="tx2"/>
                </a:solidFill>
                <a:latin typeface="Arial" pitchFamily="34" charset="0"/>
                <a:cs typeface="Arial" pitchFamily="34" charset="0"/>
              </a:rPr>
              <a:t>Amla</a:t>
            </a:r>
            <a:r>
              <a:rPr lang="en-US" sz="2000" dirty="0" smtClean="0">
                <a:latin typeface="Arial" pitchFamily="34" charset="0"/>
                <a:cs typeface="Arial" pitchFamily="34" charset="0"/>
              </a:rPr>
              <a:t> – Best for longevity, has five </a:t>
            </a:r>
            <a:r>
              <a:rPr lang="en-US" sz="2000" dirty="0" err="1" smtClean="0">
                <a:latin typeface="Arial" pitchFamily="34" charset="0"/>
                <a:cs typeface="Arial" pitchFamily="34" charset="0"/>
              </a:rPr>
              <a:t>ras</a:t>
            </a:r>
            <a:r>
              <a:rPr lang="en-US" sz="2000" dirty="0" smtClean="0">
                <a:latin typeface="Arial" pitchFamily="34" charset="0"/>
                <a:cs typeface="Arial" pitchFamily="34" charset="0"/>
              </a:rPr>
              <a:t> (all except salt), cold hence not consumed in the season when it is produced</a:t>
            </a:r>
          </a:p>
          <a:p>
            <a:pPr>
              <a:lnSpc>
                <a:spcPct val="120000"/>
              </a:lnSpc>
              <a:spcBef>
                <a:spcPts val="600"/>
              </a:spcBef>
            </a:pP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Characteristics of a Few </a:t>
            </a:r>
            <a:r>
              <a:rPr lang="en-US" sz="3200" b="1" dirty="0" err="1" smtClean="0">
                <a:solidFill>
                  <a:srgbClr val="C00000"/>
                </a:solidFill>
                <a:latin typeface="Arial" pitchFamily="34" charset="0"/>
                <a:cs typeface="Arial" pitchFamily="34" charset="0"/>
              </a:rPr>
              <a:t>Daal</a:t>
            </a:r>
            <a:r>
              <a:rPr lang="en-US" sz="3200" b="1" dirty="0" smtClean="0">
                <a:solidFill>
                  <a:srgbClr val="C00000"/>
                </a:solidFill>
                <a:latin typeface="Arial" pitchFamily="34" charset="0"/>
                <a:cs typeface="Arial" pitchFamily="34" charset="0"/>
              </a:rPr>
              <a:t> (</a:t>
            </a:r>
            <a:r>
              <a:rPr lang="hi-IN" sz="3200" b="1" dirty="0" smtClean="0">
                <a:solidFill>
                  <a:srgbClr val="C00000"/>
                </a:solidFill>
                <a:latin typeface="Arial" pitchFamily="34" charset="0"/>
                <a:cs typeface="Arial" pitchFamily="34" charset="0"/>
              </a:rPr>
              <a:t>दाल</a:t>
            </a:r>
            <a:r>
              <a:rPr lang="en-US" sz="3200" b="1" dirty="0" smtClean="0">
                <a:solidFill>
                  <a:srgbClr val="C00000"/>
                </a:solidFill>
                <a:latin typeface="Arial" pitchFamily="34" charset="0"/>
                <a:cs typeface="Arial" pitchFamily="34" charset="0"/>
              </a:rPr>
              <a:t>)</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20000"/>
              </a:lnSpc>
              <a:spcBef>
                <a:spcPts val="600"/>
              </a:spcBef>
              <a:spcAft>
                <a:spcPts val="300"/>
              </a:spcAft>
            </a:pPr>
            <a:r>
              <a:rPr lang="en-US" sz="2000" b="1" dirty="0" err="1" smtClean="0">
                <a:solidFill>
                  <a:schemeClr val="tx2"/>
                </a:solidFill>
                <a:latin typeface="Arial" pitchFamily="34" charset="0"/>
                <a:cs typeface="Arial" pitchFamily="34" charset="0"/>
              </a:rPr>
              <a:t>Moong</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मूंग </a:t>
            </a:r>
            <a:r>
              <a:rPr lang="en-US" sz="2000" dirty="0" smtClean="0">
                <a:latin typeface="Arial" pitchFamily="34" charset="0"/>
                <a:cs typeface="Arial" pitchFamily="34" charset="0"/>
              </a:rPr>
              <a:t>– Sweet, Astringent, cold, light, reduces </a:t>
            </a:r>
            <a:r>
              <a:rPr lang="en-US" sz="2000" dirty="0" err="1" smtClean="0">
                <a:latin typeface="Arial" pitchFamily="34" charset="0"/>
                <a:cs typeface="Arial" pitchFamily="34" charset="0"/>
              </a:rPr>
              <a:t>pitt</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kaph</a:t>
            </a:r>
            <a:endParaRPr lang="en-US" sz="2000" dirty="0" smtClean="0">
              <a:latin typeface="Arial" pitchFamily="34" charset="0"/>
              <a:cs typeface="Arial" pitchFamily="34" charset="0"/>
            </a:endParaRPr>
          </a:p>
          <a:p>
            <a:pPr>
              <a:lnSpc>
                <a:spcPct val="120000"/>
              </a:lnSpc>
              <a:spcBef>
                <a:spcPts val="600"/>
              </a:spcBef>
              <a:spcAft>
                <a:spcPts val="300"/>
              </a:spcAft>
            </a:pPr>
            <a:r>
              <a:rPr lang="en-US" sz="2000" b="1" dirty="0" err="1" smtClean="0">
                <a:solidFill>
                  <a:schemeClr val="tx2"/>
                </a:solidFill>
                <a:latin typeface="Arial" pitchFamily="34" charset="0"/>
                <a:cs typeface="Arial" pitchFamily="34" charset="0"/>
              </a:rPr>
              <a:t>Urad</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उड़द</a:t>
            </a:r>
            <a:r>
              <a:rPr lang="en-US" sz="2000" b="1" dirty="0" smtClean="0">
                <a:solidFill>
                  <a:schemeClr val="tx2"/>
                </a:solidFill>
                <a:latin typeface="Arial" pitchFamily="34" charset="0"/>
                <a:cs typeface="Arial" pitchFamily="34" charset="0"/>
              </a:rPr>
              <a:t> </a:t>
            </a:r>
            <a:r>
              <a:rPr lang="en-US" sz="2000" dirty="0" smtClean="0">
                <a:latin typeface="Arial" pitchFamily="34" charset="0"/>
                <a:cs typeface="Arial" pitchFamily="34" charset="0"/>
              </a:rPr>
              <a:t>– Very good for reducing </a:t>
            </a:r>
            <a:r>
              <a:rPr lang="en-US" sz="2000" dirty="0" err="1" smtClean="0">
                <a:latin typeface="Arial" pitchFamily="34" charset="0"/>
                <a:cs typeface="Arial" pitchFamily="34" charset="0"/>
              </a:rPr>
              <a:t>vaat</a:t>
            </a:r>
            <a:r>
              <a:rPr lang="en-US" sz="2000" dirty="0" smtClean="0">
                <a:latin typeface="Arial" pitchFamily="34" charset="0"/>
                <a:cs typeface="Arial" pitchFamily="34" charset="0"/>
              </a:rPr>
              <a:t>, increases </a:t>
            </a:r>
            <a:r>
              <a:rPr lang="en-US" sz="2000" dirty="0" err="1" smtClean="0">
                <a:latin typeface="Arial" pitchFamily="34" charset="0"/>
                <a:cs typeface="Arial" pitchFamily="34" charset="0"/>
              </a:rPr>
              <a:t>pitt</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kaph</a:t>
            </a:r>
            <a:r>
              <a:rPr lang="en-US" sz="2000" dirty="0" smtClean="0">
                <a:latin typeface="Arial" pitchFamily="34" charset="0"/>
                <a:cs typeface="Arial" pitchFamily="34" charset="0"/>
              </a:rPr>
              <a:t>, warm, heavy to digest, strength-giving, increases sexual ability</a:t>
            </a:r>
          </a:p>
          <a:p>
            <a:pPr>
              <a:lnSpc>
                <a:spcPct val="120000"/>
              </a:lnSpc>
              <a:spcBef>
                <a:spcPts val="600"/>
              </a:spcBef>
              <a:spcAft>
                <a:spcPts val="300"/>
              </a:spcAft>
            </a:pPr>
            <a:r>
              <a:rPr lang="en-US" sz="2000" b="1" dirty="0" err="1" smtClean="0">
                <a:solidFill>
                  <a:schemeClr val="tx2"/>
                </a:solidFill>
                <a:latin typeface="Arial" pitchFamily="34" charset="0"/>
                <a:cs typeface="Arial" pitchFamily="34" charset="0"/>
              </a:rPr>
              <a:t>Kulathi</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कुलथी</a:t>
            </a:r>
            <a:r>
              <a:rPr lang="en-US" sz="2000" b="1" dirty="0" smtClean="0">
                <a:solidFill>
                  <a:schemeClr val="tx2"/>
                </a:solidFill>
                <a:latin typeface="Arial" pitchFamily="34" charset="0"/>
                <a:cs typeface="Arial" pitchFamily="34" charset="0"/>
              </a:rPr>
              <a:t> </a:t>
            </a:r>
            <a:r>
              <a:rPr lang="en-US" sz="2000" dirty="0" smtClean="0">
                <a:latin typeface="Arial" pitchFamily="34" charset="0"/>
                <a:cs typeface="Arial" pitchFamily="34" charset="0"/>
              </a:rPr>
              <a:t>– Warm, Best in increasing </a:t>
            </a:r>
            <a:r>
              <a:rPr lang="en-US" sz="2000" dirty="0" err="1" smtClean="0">
                <a:latin typeface="Arial" pitchFamily="34" charset="0"/>
                <a:cs typeface="Arial" pitchFamily="34" charset="0"/>
              </a:rPr>
              <a:t>pitt</a:t>
            </a:r>
            <a:r>
              <a:rPr lang="en-US" sz="2000" dirty="0" smtClean="0">
                <a:latin typeface="Arial" pitchFamily="34" charset="0"/>
                <a:cs typeface="Arial" pitchFamily="34" charset="0"/>
              </a:rPr>
              <a:t>, Destroys </a:t>
            </a:r>
            <a:r>
              <a:rPr lang="en-US" sz="2000" dirty="0" err="1" smtClean="0">
                <a:latin typeface="Arial" pitchFamily="34" charset="0"/>
                <a:cs typeface="Arial" pitchFamily="34" charset="0"/>
              </a:rPr>
              <a:t>vaat</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kaph</a:t>
            </a:r>
            <a:r>
              <a:rPr lang="en-US" sz="2000" dirty="0" smtClean="0">
                <a:latin typeface="Arial" pitchFamily="34" charset="0"/>
                <a:cs typeface="Arial" pitchFamily="34" charset="0"/>
              </a:rPr>
              <a:t>, Binds stools, Useful in all </a:t>
            </a:r>
            <a:r>
              <a:rPr lang="en-US" sz="2000" dirty="0" err="1" smtClean="0">
                <a:latin typeface="Arial" pitchFamily="34" charset="0"/>
                <a:cs typeface="Arial" pitchFamily="34" charset="0"/>
              </a:rPr>
              <a:t>vaat</a:t>
            </a:r>
            <a:r>
              <a:rPr lang="en-US" sz="2000" dirty="0" smtClean="0">
                <a:latin typeface="Arial" pitchFamily="34" charset="0"/>
                <a:cs typeface="Arial" pitchFamily="34" charset="0"/>
              </a:rPr>
              <a:t> </a:t>
            </a:r>
            <a:r>
              <a:rPr lang="en-US" sz="2000" dirty="0" smtClean="0">
                <a:latin typeface="Arial" pitchFamily="34" charset="0"/>
                <a:cs typeface="Arial" pitchFamily="34" charset="0"/>
              </a:rPr>
              <a:t>diseases, binds stools</a:t>
            </a:r>
            <a:endParaRPr lang="en-US" sz="2000" dirty="0" smtClean="0">
              <a:latin typeface="Arial" pitchFamily="34" charset="0"/>
              <a:cs typeface="Arial" pitchFamily="34" charset="0"/>
            </a:endParaRPr>
          </a:p>
          <a:p>
            <a:pPr>
              <a:lnSpc>
                <a:spcPct val="120000"/>
              </a:lnSpc>
              <a:spcBef>
                <a:spcPts val="600"/>
              </a:spcBef>
              <a:spcAft>
                <a:spcPts val="300"/>
              </a:spcAft>
            </a:pPr>
            <a:r>
              <a:rPr lang="en-US" sz="2000" b="1" dirty="0" smtClean="0">
                <a:solidFill>
                  <a:schemeClr val="tx2"/>
                </a:solidFill>
                <a:latin typeface="Arial" pitchFamily="34" charset="0"/>
                <a:cs typeface="Arial" pitchFamily="34" charset="0"/>
              </a:rPr>
              <a:t>Moth </a:t>
            </a:r>
            <a:r>
              <a:rPr lang="hi-IN" sz="2000" b="1" dirty="0" smtClean="0">
                <a:solidFill>
                  <a:schemeClr val="tx2"/>
                </a:solidFill>
                <a:latin typeface="Arial" pitchFamily="34" charset="0"/>
                <a:cs typeface="Arial" pitchFamily="34" charset="0"/>
              </a:rPr>
              <a:t>मोठ</a:t>
            </a:r>
            <a:r>
              <a:rPr lang="en-US" sz="2000" b="1" dirty="0" smtClean="0">
                <a:solidFill>
                  <a:schemeClr val="tx2"/>
                </a:solidFill>
                <a:latin typeface="Arial" pitchFamily="34" charset="0"/>
                <a:cs typeface="Arial" pitchFamily="34" charset="0"/>
              </a:rPr>
              <a:t> </a:t>
            </a:r>
            <a:r>
              <a:rPr lang="en-US" sz="2000" dirty="0" smtClean="0">
                <a:latin typeface="Arial" pitchFamily="34" charset="0"/>
                <a:cs typeface="Arial" pitchFamily="34" charset="0"/>
              </a:rPr>
              <a:t>– Sweet but not oily, cold, causes constipation, dry, cold, useful for </a:t>
            </a:r>
            <a:r>
              <a:rPr lang="en-US" sz="2000" dirty="0" err="1" smtClean="0">
                <a:latin typeface="Arial" pitchFamily="34" charset="0"/>
                <a:cs typeface="Arial" pitchFamily="34" charset="0"/>
              </a:rPr>
              <a:t>pitt</a:t>
            </a:r>
            <a:r>
              <a:rPr lang="en-US" sz="2000" dirty="0" smtClean="0">
                <a:latin typeface="Arial" pitchFamily="34" charset="0"/>
                <a:cs typeface="Arial" pitchFamily="34" charset="0"/>
              </a:rPr>
              <a:t> diseases and </a:t>
            </a:r>
            <a:r>
              <a:rPr lang="en-US" sz="2000" dirty="0" smtClean="0">
                <a:latin typeface="Arial" pitchFamily="34" charset="0"/>
                <a:cs typeface="Arial" pitchFamily="34" charset="0"/>
              </a:rPr>
              <a:t>fever</a:t>
            </a:r>
          </a:p>
          <a:p>
            <a:pPr>
              <a:lnSpc>
                <a:spcPct val="120000"/>
              </a:lnSpc>
              <a:spcBef>
                <a:spcPts val="600"/>
              </a:spcBef>
              <a:spcAft>
                <a:spcPts val="300"/>
              </a:spcAft>
            </a:pPr>
            <a:r>
              <a:rPr lang="en-US" sz="2000" b="1" dirty="0" err="1" smtClean="0">
                <a:solidFill>
                  <a:schemeClr val="tx2"/>
                </a:solidFill>
                <a:latin typeface="Arial" pitchFamily="34" charset="0"/>
                <a:cs typeface="Arial" pitchFamily="34" charset="0"/>
              </a:rPr>
              <a:t>Arhar</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अरहर, तुअर, तूर </a:t>
            </a:r>
            <a:r>
              <a:rPr lang="en-US" sz="2000" dirty="0" smtClean="0">
                <a:latin typeface="Arial" pitchFamily="34" charset="0"/>
                <a:cs typeface="Arial" pitchFamily="34" charset="0"/>
              </a:rPr>
              <a:t>– Increases </a:t>
            </a:r>
            <a:r>
              <a:rPr lang="en-US" sz="2000" dirty="0" err="1" smtClean="0">
                <a:latin typeface="Arial" pitchFamily="34" charset="0"/>
                <a:cs typeface="Arial" pitchFamily="34" charset="0"/>
              </a:rPr>
              <a:t>vaat</a:t>
            </a:r>
            <a:r>
              <a:rPr lang="en-US" sz="2000" dirty="0" smtClean="0">
                <a:latin typeface="Arial" pitchFamily="34" charset="0"/>
                <a:cs typeface="Arial" pitchFamily="34" charset="0"/>
              </a:rPr>
              <a:t>, reduces </a:t>
            </a:r>
            <a:r>
              <a:rPr lang="en-US" sz="2000" dirty="0" err="1" smtClean="0">
                <a:latin typeface="Arial" pitchFamily="34" charset="0"/>
                <a:cs typeface="Arial" pitchFamily="34" charset="0"/>
              </a:rPr>
              <a:t>pitt</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kaph</a:t>
            </a:r>
            <a:endParaRPr lang="en-US" sz="2000" dirty="0" smtClean="0">
              <a:latin typeface="Arial" pitchFamily="34" charset="0"/>
              <a:cs typeface="Arial" pitchFamily="34" charset="0"/>
            </a:endParaRPr>
          </a:p>
          <a:p>
            <a:pPr>
              <a:lnSpc>
                <a:spcPct val="120000"/>
              </a:lnSpc>
              <a:spcBef>
                <a:spcPts val="600"/>
              </a:spcBef>
              <a:spcAft>
                <a:spcPts val="300"/>
              </a:spcAft>
            </a:pPr>
            <a:r>
              <a:rPr lang="en-US" sz="2000" b="1" dirty="0" err="1" smtClean="0">
                <a:solidFill>
                  <a:schemeClr val="tx2"/>
                </a:solidFill>
                <a:latin typeface="Arial" pitchFamily="34" charset="0"/>
                <a:cs typeface="Arial" pitchFamily="34" charset="0"/>
              </a:rPr>
              <a:t>Masoor</a:t>
            </a:r>
            <a:r>
              <a:rPr lang="en-US" sz="2000" b="1" dirty="0" smtClean="0">
                <a:solidFill>
                  <a:schemeClr val="tx2"/>
                </a:solidFill>
                <a:latin typeface="Arial" pitchFamily="34" charset="0"/>
                <a:cs typeface="Arial" pitchFamily="34" charset="0"/>
              </a:rPr>
              <a:t> </a:t>
            </a:r>
            <a:r>
              <a:rPr lang="hi-IN" sz="2000" b="1" dirty="0" smtClean="0">
                <a:solidFill>
                  <a:schemeClr val="tx2"/>
                </a:solidFill>
                <a:latin typeface="Arial" pitchFamily="34" charset="0"/>
                <a:cs typeface="Arial" pitchFamily="34" charset="0"/>
              </a:rPr>
              <a:t>मसूर</a:t>
            </a:r>
            <a:r>
              <a:rPr lang="en-US" sz="2000" b="1" dirty="0" smtClean="0">
                <a:solidFill>
                  <a:schemeClr val="tx2"/>
                </a:solidFill>
                <a:latin typeface="Arial" pitchFamily="34" charset="0"/>
                <a:cs typeface="Arial" pitchFamily="34" charset="0"/>
              </a:rPr>
              <a:t> </a:t>
            </a:r>
            <a:r>
              <a:rPr lang="en-US" sz="2000" dirty="0" smtClean="0">
                <a:latin typeface="Arial" pitchFamily="34" charset="0"/>
                <a:cs typeface="Arial" pitchFamily="34" charset="0"/>
              </a:rPr>
              <a:t>– Cold, sweet, slightly astringent, good when </a:t>
            </a:r>
            <a:r>
              <a:rPr lang="en-US" sz="2000" dirty="0" err="1" smtClean="0">
                <a:latin typeface="Arial" pitchFamily="34" charset="0"/>
                <a:cs typeface="Arial" pitchFamily="34" charset="0"/>
              </a:rPr>
              <a:t>pitt</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kaph</a:t>
            </a:r>
            <a:r>
              <a:rPr lang="en-US" sz="2000" dirty="0" smtClean="0">
                <a:latin typeface="Arial" pitchFamily="34" charset="0"/>
                <a:cs typeface="Arial" pitchFamily="34" charset="0"/>
              </a:rPr>
              <a:t> are high, binds stools</a:t>
            </a:r>
            <a:endParaRPr lang="en-US" sz="2000" dirty="0" smtClean="0">
              <a:latin typeface="Arial" pitchFamily="34" charset="0"/>
              <a:cs typeface="Arial" pitchFamily="34" charset="0"/>
            </a:endParaRPr>
          </a:p>
          <a:p>
            <a:pPr>
              <a:lnSpc>
                <a:spcPct val="120000"/>
              </a:lnSpc>
              <a:spcBef>
                <a:spcPts val="600"/>
              </a:spcBef>
            </a:pP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Two Parts of a Year</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457200" y="1600200"/>
          <a:ext cx="8229600" cy="4480560"/>
        </p:xfrm>
        <a:graphic>
          <a:graphicData uri="http://schemas.openxmlformats.org/drawingml/2006/table">
            <a:tbl>
              <a:tblPr firstRow="1" bandRow="1">
                <a:tableStyleId>{5C22544A-7EE6-4342-B048-85BDC9FD1C3A}</a:tableStyleId>
              </a:tblPr>
              <a:tblGrid>
                <a:gridCol w="1447800"/>
                <a:gridCol w="3581400"/>
                <a:gridCol w="3200400"/>
              </a:tblGrid>
              <a:tr h="370840">
                <a:tc>
                  <a:txBody>
                    <a:bodyPr/>
                    <a:lstStyle/>
                    <a:p>
                      <a:pPr algn="ctr"/>
                      <a:endParaRPr lang="en-US" dirty="0">
                        <a:latin typeface="Arial" pitchFamily="34" charset="0"/>
                        <a:cs typeface="Arial" pitchFamily="34" charset="0"/>
                      </a:endParaRPr>
                    </a:p>
                  </a:txBody>
                  <a:tcPr/>
                </a:tc>
                <a:tc>
                  <a:txBody>
                    <a:bodyPr/>
                    <a:lstStyle/>
                    <a:p>
                      <a:pPr algn="ctr"/>
                      <a:r>
                        <a:rPr lang="en-US" dirty="0" err="1" smtClean="0">
                          <a:latin typeface="Arial" pitchFamily="34" charset="0"/>
                          <a:cs typeface="Arial" pitchFamily="34" charset="0"/>
                        </a:rPr>
                        <a:t>Aadan</a:t>
                      </a:r>
                      <a:r>
                        <a:rPr lang="en-US" dirty="0" smtClean="0">
                          <a:latin typeface="Arial" pitchFamily="34" charset="0"/>
                          <a:cs typeface="Arial" pitchFamily="34" charset="0"/>
                        </a:rPr>
                        <a:t> (Weakening)</a:t>
                      </a:r>
                      <a:br>
                        <a:rPr lang="en-US" dirty="0" smtClean="0">
                          <a:latin typeface="Arial" pitchFamily="34" charset="0"/>
                          <a:cs typeface="Arial" pitchFamily="34" charset="0"/>
                        </a:rPr>
                      </a:br>
                      <a:r>
                        <a:rPr lang="hi-IN" dirty="0" smtClean="0">
                          <a:latin typeface="Arial" pitchFamily="34" charset="0"/>
                          <a:cs typeface="Arial" pitchFamily="34" charset="0"/>
                        </a:rPr>
                        <a:t>आदान</a:t>
                      </a:r>
                      <a:endParaRPr lang="en-US" dirty="0">
                        <a:latin typeface="Arial" pitchFamily="34" charset="0"/>
                        <a:cs typeface="Arial" pitchFamily="34" charset="0"/>
                      </a:endParaRPr>
                    </a:p>
                  </a:txBody>
                  <a:tcPr/>
                </a:tc>
                <a:tc>
                  <a:txBody>
                    <a:bodyPr/>
                    <a:lstStyle/>
                    <a:p>
                      <a:pPr algn="ctr"/>
                      <a:r>
                        <a:rPr lang="en-US" dirty="0" err="1" smtClean="0">
                          <a:latin typeface="Arial" pitchFamily="34" charset="0"/>
                          <a:cs typeface="Arial" pitchFamily="34" charset="0"/>
                        </a:rPr>
                        <a:t>Visarg</a:t>
                      </a:r>
                      <a:r>
                        <a:rPr lang="en-US" dirty="0" smtClean="0">
                          <a:latin typeface="Arial" pitchFamily="34" charset="0"/>
                          <a:cs typeface="Arial" pitchFamily="34" charset="0"/>
                        </a:rPr>
                        <a:t> (Strengthening)</a:t>
                      </a:r>
                      <a:br>
                        <a:rPr lang="en-US" dirty="0" smtClean="0">
                          <a:latin typeface="Arial" pitchFamily="34" charset="0"/>
                          <a:cs typeface="Arial" pitchFamily="34" charset="0"/>
                        </a:rPr>
                      </a:br>
                      <a:r>
                        <a:rPr lang="hi-IN" dirty="0" smtClean="0">
                          <a:latin typeface="Arial" pitchFamily="34" charset="0"/>
                          <a:cs typeface="Arial" pitchFamily="34" charset="0"/>
                        </a:rPr>
                        <a:t>विसर्ग </a:t>
                      </a:r>
                      <a:endParaRPr lang="en-US" dirty="0">
                        <a:latin typeface="Arial" pitchFamily="34" charset="0"/>
                        <a:cs typeface="Arial" pitchFamily="34" charset="0"/>
                      </a:endParaRPr>
                    </a:p>
                  </a:txBody>
                  <a:tcPr/>
                </a:tc>
              </a:tr>
              <a:tr h="640080">
                <a:tc>
                  <a:txBody>
                    <a:bodyPr/>
                    <a:lstStyle/>
                    <a:p>
                      <a:pPr algn="l"/>
                      <a:r>
                        <a:rPr lang="en-US" dirty="0" smtClean="0">
                          <a:latin typeface="Arial" pitchFamily="34" charset="0"/>
                          <a:cs typeface="Arial" pitchFamily="34" charset="0"/>
                        </a:rPr>
                        <a:t>Sun</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Northward  </a:t>
                      </a:r>
                      <a:r>
                        <a:rPr lang="hi-IN" dirty="0" smtClean="0">
                          <a:latin typeface="Arial" pitchFamily="34" charset="0"/>
                          <a:cs typeface="Arial" pitchFamily="34" charset="0"/>
                        </a:rPr>
                        <a:t>उत्तरायण </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Southward  </a:t>
                      </a:r>
                      <a:r>
                        <a:rPr lang="hi-IN" dirty="0" smtClean="0">
                          <a:latin typeface="Arial" pitchFamily="34" charset="0"/>
                          <a:cs typeface="Arial" pitchFamily="34" charset="0"/>
                        </a:rPr>
                        <a:t>दक्षिणायन</a:t>
                      </a:r>
                      <a:endParaRPr lang="en-US" dirty="0">
                        <a:latin typeface="Arial" pitchFamily="34" charset="0"/>
                        <a:cs typeface="Arial" pitchFamily="34" charset="0"/>
                      </a:endParaRPr>
                    </a:p>
                  </a:txBody>
                  <a:tcPr/>
                </a:tc>
              </a:tr>
              <a:tr h="640080">
                <a:tc>
                  <a:txBody>
                    <a:bodyPr/>
                    <a:lstStyle/>
                    <a:p>
                      <a:pPr algn="l"/>
                      <a:r>
                        <a:rPr lang="en-US" dirty="0" smtClean="0">
                          <a:latin typeface="Arial" pitchFamily="34" charset="0"/>
                          <a:cs typeface="Arial" pitchFamily="34" charset="0"/>
                        </a:rPr>
                        <a:t>Season</a:t>
                      </a:r>
                      <a:endParaRPr lang="en-US" dirty="0">
                        <a:latin typeface="Arial" pitchFamily="34" charset="0"/>
                        <a:cs typeface="Arial" pitchFamily="34" charset="0"/>
                      </a:endParaRPr>
                    </a:p>
                  </a:txBody>
                  <a:tcPr/>
                </a:tc>
                <a:tc>
                  <a:txBody>
                    <a:bodyPr/>
                    <a:lstStyle/>
                    <a:p>
                      <a:pPr algn="ctr"/>
                      <a:r>
                        <a:rPr lang="en-US" dirty="0" err="1" smtClean="0">
                          <a:latin typeface="Arial" pitchFamily="34" charset="0"/>
                          <a:cs typeface="Arial" pitchFamily="34" charset="0"/>
                        </a:rPr>
                        <a:t>Shishir</a:t>
                      </a:r>
                      <a:r>
                        <a:rPr lang="en-US" dirty="0" smtClean="0">
                          <a:latin typeface="Arial" pitchFamily="34" charset="0"/>
                          <a:cs typeface="Arial" pitchFamily="34" charset="0"/>
                        </a:rPr>
                        <a:t>,</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Vasant</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Greeshm</a:t>
                      </a:r>
                      <a:r>
                        <a:rPr lang="en-US" baseline="0" dirty="0" smtClean="0">
                          <a:latin typeface="Arial" pitchFamily="34" charset="0"/>
                          <a:cs typeface="Arial" pitchFamily="34" charset="0"/>
                        </a:rPr>
                        <a:t/>
                      </a:r>
                      <a:br>
                        <a:rPr lang="en-US" baseline="0" dirty="0" smtClean="0">
                          <a:latin typeface="Arial" pitchFamily="34" charset="0"/>
                          <a:cs typeface="Arial" pitchFamily="34" charset="0"/>
                        </a:rPr>
                      </a:br>
                      <a:r>
                        <a:rPr lang="hi-IN" baseline="0" dirty="0" smtClean="0">
                          <a:latin typeface="Arial" pitchFamily="34" charset="0"/>
                          <a:cs typeface="Arial" pitchFamily="34" charset="0"/>
                        </a:rPr>
                        <a:t>शिशिर, वसंत, ग्रीष्म</a:t>
                      </a:r>
                      <a:endParaRPr lang="en-US" dirty="0">
                        <a:latin typeface="Arial" pitchFamily="34" charset="0"/>
                        <a:cs typeface="Arial" pitchFamily="34" charset="0"/>
                      </a:endParaRPr>
                    </a:p>
                  </a:txBody>
                  <a:tcPr/>
                </a:tc>
                <a:tc>
                  <a:txBody>
                    <a:bodyPr/>
                    <a:lstStyle/>
                    <a:p>
                      <a:pPr algn="ctr"/>
                      <a:r>
                        <a:rPr lang="en-US" dirty="0" err="1" smtClean="0">
                          <a:latin typeface="Arial" pitchFamily="34" charset="0"/>
                          <a:cs typeface="Arial" pitchFamily="34" charset="0"/>
                        </a:rPr>
                        <a:t>Varsha</a:t>
                      </a:r>
                      <a:r>
                        <a:rPr lang="en-US" dirty="0" smtClean="0">
                          <a:latin typeface="Arial" pitchFamily="34" charset="0"/>
                          <a:cs typeface="Arial" pitchFamily="34" charset="0"/>
                        </a:rPr>
                        <a:t>, </a:t>
                      </a:r>
                      <a:r>
                        <a:rPr lang="en-US" dirty="0" err="1" smtClean="0">
                          <a:latin typeface="Arial" pitchFamily="34" charset="0"/>
                          <a:cs typeface="Arial" pitchFamily="34" charset="0"/>
                        </a:rPr>
                        <a:t>Sharad</a:t>
                      </a:r>
                      <a:r>
                        <a:rPr lang="en-US" dirty="0" smtClean="0">
                          <a:latin typeface="Arial" pitchFamily="34" charset="0"/>
                          <a:cs typeface="Arial" pitchFamily="34" charset="0"/>
                        </a:rPr>
                        <a:t>, </a:t>
                      </a:r>
                      <a:r>
                        <a:rPr lang="en-US" dirty="0" err="1" smtClean="0">
                          <a:latin typeface="Arial" pitchFamily="34" charset="0"/>
                          <a:cs typeface="Arial" pitchFamily="34" charset="0"/>
                        </a:rPr>
                        <a:t>Hemant</a:t>
                      </a:r>
                      <a:r>
                        <a:rPr lang="en-US" dirty="0" smtClean="0">
                          <a:latin typeface="Arial" pitchFamily="34" charset="0"/>
                          <a:cs typeface="Arial" pitchFamily="34" charset="0"/>
                        </a:rPr>
                        <a:t/>
                      </a:r>
                      <a:br>
                        <a:rPr lang="en-US" dirty="0" smtClean="0">
                          <a:latin typeface="Arial" pitchFamily="34" charset="0"/>
                          <a:cs typeface="Arial" pitchFamily="34" charset="0"/>
                        </a:rPr>
                      </a:br>
                      <a:r>
                        <a:rPr lang="hi-IN" dirty="0" smtClean="0">
                          <a:latin typeface="Arial" pitchFamily="34" charset="0"/>
                          <a:cs typeface="Arial" pitchFamily="34" charset="0"/>
                        </a:rPr>
                        <a:t>वर्षा, शरद, हेमंत</a:t>
                      </a:r>
                      <a:endParaRPr lang="en-US" dirty="0">
                        <a:latin typeface="Arial" pitchFamily="34" charset="0"/>
                        <a:cs typeface="Arial" pitchFamily="34" charset="0"/>
                      </a:endParaRPr>
                    </a:p>
                  </a:txBody>
                  <a:tcPr/>
                </a:tc>
              </a:tr>
              <a:tr h="640080">
                <a:tc>
                  <a:txBody>
                    <a:bodyPr/>
                    <a:lstStyle/>
                    <a:p>
                      <a:pPr algn="l"/>
                      <a:r>
                        <a:rPr lang="en-US" dirty="0" smtClean="0">
                          <a:latin typeface="Arial" pitchFamily="34" charset="0"/>
                          <a:cs typeface="Arial" pitchFamily="34" charset="0"/>
                        </a:rPr>
                        <a:t>Air</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Extremely Dry</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Not Dry</a:t>
                      </a:r>
                      <a:endParaRPr lang="en-US" dirty="0">
                        <a:latin typeface="Arial" pitchFamily="34" charset="0"/>
                        <a:cs typeface="Arial" pitchFamily="34" charset="0"/>
                      </a:endParaRPr>
                    </a:p>
                  </a:txBody>
                  <a:tcPr/>
                </a:tc>
              </a:tr>
              <a:tr h="640080">
                <a:tc>
                  <a:txBody>
                    <a:bodyPr/>
                    <a:lstStyle/>
                    <a:p>
                      <a:pPr algn="l"/>
                      <a:r>
                        <a:rPr lang="en-US" dirty="0" smtClean="0">
                          <a:latin typeface="Arial" pitchFamily="34" charset="0"/>
                          <a:cs typeface="Arial" pitchFamily="34" charset="0"/>
                        </a:rPr>
                        <a:t>Nature</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Prominence of Fire element</a:t>
                      </a:r>
                      <a:br>
                        <a:rPr lang="en-US" dirty="0" smtClean="0">
                          <a:latin typeface="Arial" pitchFamily="34" charset="0"/>
                          <a:cs typeface="Arial" pitchFamily="34" charset="0"/>
                        </a:rPr>
                      </a:br>
                      <a:r>
                        <a:rPr lang="hi-IN" dirty="0" smtClean="0">
                          <a:latin typeface="Arial" pitchFamily="34" charset="0"/>
                          <a:cs typeface="Arial" pitchFamily="34" charset="0"/>
                        </a:rPr>
                        <a:t>आग्नेय</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Prominence of softness</a:t>
                      </a:r>
                      <a:br>
                        <a:rPr lang="en-US" dirty="0" smtClean="0">
                          <a:latin typeface="Arial" pitchFamily="34" charset="0"/>
                          <a:cs typeface="Arial" pitchFamily="34" charset="0"/>
                        </a:rPr>
                      </a:br>
                      <a:r>
                        <a:rPr lang="hi-IN" dirty="0" smtClean="0">
                          <a:latin typeface="Arial" pitchFamily="34" charset="0"/>
                          <a:cs typeface="Arial" pitchFamily="34" charset="0"/>
                        </a:rPr>
                        <a:t>सौम्य</a:t>
                      </a:r>
                      <a:endParaRPr lang="en-US" dirty="0">
                        <a:latin typeface="Arial" pitchFamily="34" charset="0"/>
                        <a:cs typeface="Arial" pitchFamily="34" charset="0"/>
                      </a:endParaRPr>
                    </a:p>
                  </a:txBody>
                  <a:tcPr/>
                </a:tc>
              </a:tr>
              <a:tr h="640080">
                <a:tc>
                  <a:txBody>
                    <a:bodyPr/>
                    <a:lstStyle/>
                    <a:p>
                      <a:pPr algn="l"/>
                      <a:r>
                        <a:rPr lang="en-US" baseline="0" dirty="0" smtClean="0">
                          <a:latin typeface="Arial" pitchFamily="34" charset="0"/>
                          <a:cs typeface="Arial" pitchFamily="34" charset="0"/>
                        </a:rPr>
                        <a:t>Strength</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Erosion of body strength</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Body strength develops</a:t>
                      </a:r>
                      <a:endParaRPr lang="en-US" dirty="0">
                        <a:latin typeface="Arial" pitchFamily="34" charset="0"/>
                        <a:cs typeface="Arial" pitchFamily="34" charset="0"/>
                      </a:endParaRPr>
                    </a:p>
                  </a:txBody>
                  <a:tcPr/>
                </a:tc>
              </a:tr>
              <a:tr h="640080">
                <a:tc>
                  <a:txBody>
                    <a:bodyPr/>
                    <a:lstStyle/>
                    <a:p>
                      <a:pPr algn="l"/>
                      <a:r>
                        <a:rPr lang="en-US" dirty="0" smtClean="0">
                          <a:latin typeface="Arial" pitchFamily="34" charset="0"/>
                          <a:cs typeface="Arial" pitchFamily="34" charset="0"/>
                        </a:rPr>
                        <a:t>Body Fat</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Erosion</a:t>
                      </a:r>
                      <a:endParaRPr lang="en-US"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Increase</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Hemant</a:t>
            </a:r>
            <a:r>
              <a:rPr lang="en-US" sz="3200" b="1" dirty="0" smtClean="0">
                <a:solidFill>
                  <a:srgbClr val="C00000"/>
                </a:solidFill>
                <a:latin typeface="Arial" pitchFamily="34" charset="0"/>
                <a:cs typeface="Arial" pitchFamily="34" charset="0"/>
              </a:rPr>
              <a:t> &amp; </a:t>
            </a:r>
            <a:r>
              <a:rPr lang="en-US" sz="3200" b="1" dirty="0" err="1" smtClean="0">
                <a:solidFill>
                  <a:srgbClr val="C00000"/>
                </a:solidFill>
                <a:latin typeface="Arial" pitchFamily="34" charset="0"/>
                <a:cs typeface="Arial" pitchFamily="34" charset="0"/>
              </a:rPr>
              <a:t>Shishir</a:t>
            </a:r>
            <a:r>
              <a:rPr lang="en-US" sz="3200" b="1" dirty="0" smtClean="0">
                <a:solidFill>
                  <a:srgbClr val="C00000"/>
                </a:solidFill>
                <a:latin typeface="Arial" pitchFamily="34" charset="0"/>
                <a:cs typeface="Arial" pitchFamily="34" charset="0"/>
              </a:rPr>
              <a:t> </a:t>
            </a:r>
            <a:r>
              <a:rPr lang="hi-IN" sz="3200" b="1" dirty="0" smtClean="0">
                <a:solidFill>
                  <a:srgbClr val="C00000"/>
                </a:solidFill>
                <a:latin typeface="Arial" pitchFamily="34" charset="0"/>
                <a:cs typeface="Arial" pitchFamily="34" charset="0"/>
              </a:rPr>
              <a:t>हेमंत एवं शिशिर</a:t>
            </a:r>
            <a:r>
              <a:rPr lang="en-US" sz="3200" b="1" dirty="0" smtClean="0">
                <a:solidFill>
                  <a:srgbClr val="C00000"/>
                </a:solidFill>
                <a:latin typeface="Arial" pitchFamily="34" charset="0"/>
                <a:cs typeface="Arial" pitchFamily="34" charset="0"/>
              </a:rPr>
              <a:t> (Winter)</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381000" y="2286000"/>
          <a:ext cx="8229600" cy="3657600"/>
        </p:xfrm>
        <a:graphic>
          <a:graphicData uri="http://schemas.openxmlformats.org/drawingml/2006/table">
            <a:tbl>
              <a:tblPr bandRow="1">
                <a:tableStyleId>{5C22544A-7EE6-4342-B048-85BDC9FD1C3A}</a:tableStyleId>
              </a:tblPr>
              <a:tblGrid>
                <a:gridCol w="2286000"/>
                <a:gridCol w="5943600"/>
              </a:tblGrid>
              <a:tr h="457200">
                <a:tc>
                  <a:txBody>
                    <a:bodyPr/>
                    <a:lstStyle/>
                    <a:p>
                      <a:r>
                        <a:rPr lang="en-US" dirty="0" err="1" smtClean="0">
                          <a:latin typeface="Arial" pitchFamily="34" charset="0"/>
                          <a:cs typeface="Arial" pitchFamily="34" charset="0"/>
                        </a:rPr>
                        <a:t>Ras</a:t>
                      </a:r>
                      <a:r>
                        <a:rPr lang="en-US" dirty="0" smtClean="0">
                          <a:latin typeface="Arial" pitchFamily="34" charset="0"/>
                          <a:cs typeface="Arial" pitchFamily="34" charset="0"/>
                        </a:rPr>
                        <a:t>  </a:t>
                      </a:r>
                      <a:r>
                        <a:rPr lang="hi-IN" dirty="0" smtClean="0">
                          <a:latin typeface="Arial" pitchFamily="34" charset="0"/>
                          <a:cs typeface="Arial" pitchFamily="34" charset="0"/>
                        </a:rPr>
                        <a:t>रस </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Sweet, sour, salty  </a:t>
                      </a:r>
                      <a:r>
                        <a:rPr lang="hi-IN" dirty="0" smtClean="0">
                          <a:latin typeface="Arial" pitchFamily="34" charset="0"/>
                          <a:cs typeface="Arial" pitchFamily="34" charset="0"/>
                        </a:rPr>
                        <a:t>मधुर, खट्टा, नमकीन </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Gun</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गुण</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Oily, Heavy  </a:t>
                      </a:r>
                      <a:r>
                        <a:rPr lang="hi-IN" dirty="0" smtClean="0">
                          <a:latin typeface="Arial" pitchFamily="34" charset="0"/>
                          <a:cs typeface="Arial" pitchFamily="34" charset="0"/>
                        </a:rPr>
                        <a:t>स्निग्ध, गुरु </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Recommended Foods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Wet Group Meats; </a:t>
                      </a:r>
                      <a:r>
                        <a:rPr lang="en-US" dirty="0" err="1" smtClean="0">
                          <a:latin typeface="Arial" pitchFamily="34" charset="0"/>
                          <a:cs typeface="Arial" pitchFamily="34" charset="0"/>
                        </a:rPr>
                        <a:t>Jaggery</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गुड़</a:t>
                      </a:r>
                      <a:r>
                        <a:rPr lang="en-US" baseline="0" dirty="0" smtClean="0">
                          <a:latin typeface="Arial" pitchFamily="34" charset="0"/>
                          <a:cs typeface="Arial" pitchFamily="34" charset="0"/>
                        </a:rPr>
                        <a:t>, Milk products, Animal Fats, Oil, </a:t>
                      </a:r>
                      <a:r>
                        <a:rPr lang="en-US" baseline="0" dirty="0" err="1" smtClean="0">
                          <a:latin typeface="Arial" pitchFamily="34" charset="0"/>
                          <a:cs typeface="Arial" pitchFamily="34" charset="0"/>
                        </a:rPr>
                        <a:t>Urad</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उड़द</a:t>
                      </a:r>
                      <a:r>
                        <a:rPr lang="en-US" baseline="0" dirty="0" smtClean="0">
                          <a:latin typeface="Arial" pitchFamily="34" charset="0"/>
                          <a:cs typeface="Arial" pitchFamily="34" charset="0"/>
                        </a:rPr>
                        <a:t>, Alcoholic drinks, Drinking warm water, Heavy foods</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Recommended actions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Covering up and protecting from cold winds, Body and head massage using sesame oil, exposing to sun, physical exercise</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Prohibited</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Light food, </a:t>
                      </a:r>
                      <a:r>
                        <a:rPr lang="en-US" dirty="0" err="1" smtClean="0">
                          <a:latin typeface="Arial" pitchFamily="34" charset="0"/>
                          <a:cs typeface="Arial" pitchFamily="34" charset="0"/>
                        </a:rPr>
                        <a:t>Vaat</a:t>
                      </a:r>
                      <a:r>
                        <a:rPr lang="en-US" dirty="0" smtClean="0">
                          <a:latin typeface="Arial" pitchFamily="34" charset="0"/>
                          <a:cs typeface="Arial" pitchFamily="34" charset="0"/>
                        </a:rPr>
                        <a:t>-causing foods, Drinking sherbet, </a:t>
                      </a:r>
                      <a:r>
                        <a:rPr lang="en-US" dirty="0" err="1" smtClean="0">
                          <a:latin typeface="Arial" pitchFamily="34" charset="0"/>
                          <a:cs typeface="Arial" pitchFamily="34" charset="0"/>
                        </a:rPr>
                        <a:t>Sattu</a:t>
                      </a:r>
                      <a:r>
                        <a:rPr lang="en-US" dirty="0" smtClean="0">
                          <a:latin typeface="Arial" pitchFamily="34" charset="0"/>
                          <a:cs typeface="Arial" pitchFamily="34" charset="0"/>
                        </a:rPr>
                        <a:t> mixed</a:t>
                      </a:r>
                      <a:r>
                        <a:rPr lang="en-US" baseline="0" dirty="0" smtClean="0">
                          <a:latin typeface="Arial" pitchFamily="34" charset="0"/>
                          <a:cs typeface="Arial" pitchFamily="34" charset="0"/>
                        </a:rPr>
                        <a:t> in water, eating a limited measured quantity of food, Pungent, Bitter and  Astringent</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27</a:t>
            </a:fld>
            <a:endParaRPr lang="en-US"/>
          </a:p>
        </p:txBody>
      </p:sp>
      <p:sp>
        <p:nvSpPr>
          <p:cNvPr id="8" name="TextBox 7"/>
          <p:cNvSpPr txBox="1"/>
          <p:nvPr/>
        </p:nvSpPr>
        <p:spPr>
          <a:xfrm>
            <a:off x="381000" y="1447800"/>
            <a:ext cx="8305800" cy="646331"/>
          </a:xfrm>
          <a:prstGeom prst="rect">
            <a:avLst/>
          </a:prstGeom>
          <a:noFill/>
        </p:spPr>
        <p:txBody>
          <a:bodyPr wrap="square" rtlCol="0">
            <a:spAutoFit/>
          </a:bodyPr>
          <a:lstStyle/>
          <a:p>
            <a:r>
              <a:rPr lang="en-US" dirty="0" smtClean="0">
                <a:latin typeface="Arial" pitchFamily="34" charset="0"/>
                <a:cs typeface="Arial" pitchFamily="34" charset="0"/>
              </a:rPr>
              <a:t>Cold winds increase </a:t>
            </a:r>
            <a:r>
              <a:rPr lang="en-US" i="1" dirty="0" err="1" smtClean="0">
                <a:latin typeface="Arial" pitchFamily="34" charset="0"/>
                <a:cs typeface="Arial" pitchFamily="34" charset="0"/>
              </a:rPr>
              <a:t>jathragni</a:t>
            </a:r>
            <a:r>
              <a:rPr lang="en-US" dirty="0" smtClean="0">
                <a:latin typeface="Arial" pitchFamily="34" charset="0"/>
                <a:cs typeface="Arial" pitchFamily="34" charset="0"/>
              </a:rPr>
              <a:t> (fire in belly). If the fire does not get fuel, it burns up the body causing sharp increase in </a:t>
            </a:r>
            <a:r>
              <a:rPr lang="en-US" dirty="0" err="1" smtClean="0">
                <a:latin typeface="Arial" pitchFamily="34" charset="0"/>
                <a:cs typeface="Arial" pitchFamily="34" charset="0"/>
              </a:rPr>
              <a:t>vaat</a:t>
            </a:r>
            <a:r>
              <a:rPr lang="en-US" dirty="0" smtClean="0">
                <a:latin typeface="Arial" pitchFamily="34" charset="0"/>
                <a:cs typeface="Arial" pitchFamily="34" charset="0"/>
              </a:rPr>
              <a:t>, aided by the cold.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Vasant</a:t>
            </a:r>
            <a:r>
              <a:rPr lang="en-US" sz="3200" b="1" dirty="0" smtClean="0">
                <a:solidFill>
                  <a:srgbClr val="C00000"/>
                </a:solidFill>
                <a:latin typeface="Arial" pitchFamily="34" charset="0"/>
                <a:cs typeface="Arial" pitchFamily="34" charset="0"/>
              </a:rPr>
              <a:t>  </a:t>
            </a:r>
            <a:r>
              <a:rPr lang="hi-IN" sz="3200" b="1" dirty="0" smtClean="0">
                <a:solidFill>
                  <a:srgbClr val="C00000"/>
                </a:solidFill>
                <a:latin typeface="Arial" pitchFamily="34" charset="0"/>
                <a:cs typeface="Arial" pitchFamily="34" charset="0"/>
              </a:rPr>
              <a:t>वसंत</a:t>
            </a:r>
            <a:r>
              <a:rPr lang="en-US" sz="3200" b="1" dirty="0" smtClean="0">
                <a:solidFill>
                  <a:srgbClr val="C00000"/>
                </a:solidFill>
                <a:latin typeface="Arial" pitchFamily="34" charset="0"/>
                <a:cs typeface="Arial" pitchFamily="34" charset="0"/>
              </a:rPr>
              <a:t> (Spring)</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381000" y="2286000"/>
          <a:ext cx="8229600" cy="3749040"/>
        </p:xfrm>
        <a:graphic>
          <a:graphicData uri="http://schemas.openxmlformats.org/drawingml/2006/table">
            <a:tbl>
              <a:tblPr bandRow="1">
                <a:tableStyleId>{5C22544A-7EE6-4342-B048-85BDC9FD1C3A}</a:tableStyleId>
              </a:tblPr>
              <a:tblGrid>
                <a:gridCol w="2286000"/>
                <a:gridCol w="5943600"/>
              </a:tblGrid>
              <a:tr h="640080">
                <a:tc>
                  <a:txBody>
                    <a:bodyPr/>
                    <a:lstStyle/>
                    <a:p>
                      <a:r>
                        <a:rPr lang="en-US" dirty="0" err="1" smtClean="0">
                          <a:latin typeface="Arial" pitchFamily="34" charset="0"/>
                          <a:cs typeface="Arial" pitchFamily="34" charset="0"/>
                        </a:rPr>
                        <a:t>Ras</a:t>
                      </a:r>
                      <a:r>
                        <a:rPr lang="en-US" dirty="0" smtClean="0">
                          <a:latin typeface="Arial" pitchFamily="34" charset="0"/>
                          <a:cs typeface="Arial" pitchFamily="34" charset="0"/>
                        </a:rPr>
                        <a:t>  </a:t>
                      </a:r>
                      <a:r>
                        <a:rPr lang="hi-IN" dirty="0" smtClean="0">
                          <a:latin typeface="Arial" pitchFamily="34" charset="0"/>
                          <a:cs typeface="Arial" pitchFamily="34" charset="0"/>
                        </a:rPr>
                        <a:t>रस </a:t>
                      </a:r>
                      <a:endParaRPr lang="en-US" dirty="0">
                        <a:latin typeface="Arial" pitchFamily="34" charset="0"/>
                        <a:cs typeface="Arial" pitchFamily="34" charset="0"/>
                      </a:endParaRPr>
                    </a:p>
                  </a:txBody>
                  <a:tcPr/>
                </a:tc>
                <a:tc>
                  <a:txBody>
                    <a:bodyPr/>
                    <a:lstStyle/>
                    <a:p>
                      <a:r>
                        <a:rPr lang="en-US" baseline="0" dirty="0" smtClean="0">
                          <a:latin typeface="Arial" pitchFamily="34" charset="0"/>
                          <a:cs typeface="Arial" pitchFamily="34" charset="0"/>
                        </a:rPr>
                        <a:t>Pungent, Bitter and  Astringent  </a:t>
                      </a:r>
                      <a:r>
                        <a:rPr lang="hi-IN" baseline="0" dirty="0" smtClean="0">
                          <a:latin typeface="Arial" pitchFamily="34" charset="0"/>
                          <a:cs typeface="Arial" pitchFamily="34" charset="0"/>
                        </a:rPr>
                        <a:t>तीखा, कड़वा, कसैला</a:t>
                      </a:r>
                      <a:endParaRPr lang="en-US" dirty="0">
                        <a:latin typeface="Arial" pitchFamily="34" charset="0"/>
                        <a:cs typeface="Arial" pitchFamily="34" charset="0"/>
                      </a:endParaRPr>
                    </a:p>
                  </a:txBody>
                  <a:tcPr/>
                </a:tc>
              </a:tr>
              <a:tr h="640080">
                <a:tc>
                  <a:txBody>
                    <a:bodyPr/>
                    <a:lstStyle/>
                    <a:p>
                      <a:r>
                        <a:rPr lang="en-US" dirty="0" smtClean="0">
                          <a:latin typeface="Arial" pitchFamily="34" charset="0"/>
                          <a:cs typeface="Arial" pitchFamily="34" charset="0"/>
                        </a:rPr>
                        <a:t>Gun</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गुण</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Light   </a:t>
                      </a:r>
                      <a:r>
                        <a:rPr lang="hi-IN" dirty="0" smtClean="0">
                          <a:latin typeface="Arial" pitchFamily="34" charset="0"/>
                          <a:cs typeface="Arial" pitchFamily="34" charset="0"/>
                        </a:rPr>
                        <a:t>लघु </a:t>
                      </a:r>
                      <a:endParaRPr lang="en-US" dirty="0">
                        <a:latin typeface="Arial" pitchFamily="34" charset="0"/>
                        <a:cs typeface="Arial" pitchFamily="34" charset="0"/>
                      </a:endParaRPr>
                    </a:p>
                  </a:txBody>
                  <a:tcPr/>
                </a:tc>
              </a:tr>
              <a:tr h="640080">
                <a:tc>
                  <a:txBody>
                    <a:bodyPr/>
                    <a:lstStyle/>
                    <a:p>
                      <a:r>
                        <a:rPr lang="en-US" dirty="0" smtClean="0">
                          <a:latin typeface="Arial" pitchFamily="34" charset="0"/>
                          <a:cs typeface="Arial" pitchFamily="34" charset="0"/>
                        </a:rPr>
                        <a:t>Recommended Foods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Light food, Dry Group Meats, Butter</a:t>
                      </a:r>
                      <a:r>
                        <a:rPr lang="en-US" baseline="0" dirty="0" smtClean="0">
                          <a:latin typeface="Arial" pitchFamily="34" charset="0"/>
                          <a:cs typeface="Arial" pitchFamily="34" charset="0"/>
                        </a:rPr>
                        <a:t>milk </a:t>
                      </a:r>
                      <a:r>
                        <a:rPr lang="hi-IN" baseline="0" dirty="0" smtClean="0">
                          <a:latin typeface="Arial" pitchFamily="34" charset="0"/>
                          <a:cs typeface="Arial" pitchFamily="34" charset="0"/>
                        </a:rPr>
                        <a:t>छाछ</a:t>
                      </a:r>
                      <a:r>
                        <a:rPr lang="en-US" baseline="0" dirty="0" smtClean="0">
                          <a:latin typeface="Arial" pitchFamily="34" charset="0"/>
                          <a:cs typeface="Arial" pitchFamily="34" charset="0"/>
                        </a:rPr>
                        <a:t>, Alcoholic drinks including liquor made from </a:t>
                      </a:r>
                      <a:r>
                        <a:rPr lang="en-US" baseline="0" dirty="0" err="1" smtClean="0">
                          <a:latin typeface="Arial" pitchFamily="34" charset="0"/>
                          <a:cs typeface="Arial" pitchFamily="34" charset="0"/>
                        </a:rPr>
                        <a:t>mahua</a:t>
                      </a:r>
                      <a:r>
                        <a:rPr lang="en-US" baseline="0" dirty="0" smtClean="0">
                          <a:latin typeface="Arial" pitchFamily="34" charset="0"/>
                          <a:cs typeface="Arial" pitchFamily="34" charset="0"/>
                        </a:rPr>
                        <a:t>, Honey, Wheat, </a:t>
                      </a:r>
                      <a:r>
                        <a:rPr lang="en-US" baseline="0" dirty="0" err="1" smtClean="0">
                          <a:latin typeface="Arial" pitchFamily="34" charset="0"/>
                          <a:cs typeface="Arial" pitchFamily="34" charset="0"/>
                        </a:rPr>
                        <a:t>Jau</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जौ </a:t>
                      </a:r>
                      <a:endParaRPr lang="en-US" dirty="0">
                        <a:latin typeface="Arial" pitchFamily="34" charset="0"/>
                        <a:cs typeface="Arial" pitchFamily="34" charset="0"/>
                      </a:endParaRPr>
                    </a:p>
                  </a:txBody>
                  <a:tcPr/>
                </a:tc>
              </a:tr>
              <a:tr h="640080">
                <a:tc>
                  <a:txBody>
                    <a:bodyPr/>
                    <a:lstStyle/>
                    <a:p>
                      <a:r>
                        <a:rPr lang="en-US" dirty="0" smtClean="0">
                          <a:latin typeface="Arial" pitchFamily="34" charset="0"/>
                          <a:cs typeface="Arial" pitchFamily="34" charset="0"/>
                        </a:rPr>
                        <a:t>Recommended actions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Physical exercise, Bath with lukewarm water</a:t>
                      </a:r>
                      <a:endParaRPr lang="en-US" dirty="0">
                        <a:latin typeface="Arial" pitchFamily="34" charset="0"/>
                        <a:cs typeface="Arial" pitchFamily="34" charset="0"/>
                      </a:endParaRPr>
                    </a:p>
                  </a:txBody>
                  <a:tcPr/>
                </a:tc>
              </a:tr>
              <a:tr h="640080">
                <a:tc>
                  <a:txBody>
                    <a:bodyPr/>
                    <a:lstStyle/>
                    <a:p>
                      <a:r>
                        <a:rPr lang="en-US" dirty="0" smtClean="0">
                          <a:latin typeface="Arial" pitchFamily="34" charset="0"/>
                          <a:cs typeface="Arial" pitchFamily="34" charset="0"/>
                        </a:rPr>
                        <a:t>Prohibited</a:t>
                      </a:r>
                      <a:endParaRPr lang="en-US"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Exposing to sun, Ghee, Oily foods, Cold foods, Sleeping during the day, Oily, Heavy  </a:t>
                      </a:r>
                      <a:r>
                        <a:rPr lang="hi-IN" dirty="0" smtClean="0">
                          <a:latin typeface="Arial" pitchFamily="34" charset="0"/>
                          <a:cs typeface="Arial" pitchFamily="34" charset="0"/>
                        </a:rPr>
                        <a:t>स्निग्ध, गुरु</a:t>
                      </a:r>
                      <a:r>
                        <a:rPr lang="en-US" dirty="0" smtClean="0">
                          <a:latin typeface="Arial" pitchFamily="34" charset="0"/>
                          <a:cs typeface="Arial" pitchFamily="34" charset="0"/>
                        </a:rPr>
                        <a:t>;</a:t>
                      </a:r>
                      <a:br>
                        <a:rPr lang="en-US" dirty="0" smtClean="0">
                          <a:latin typeface="Arial" pitchFamily="34" charset="0"/>
                          <a:cs typeface="Arial" pitchFamily="34" charset="0"/>
                        </a:rPr>
                      </a:br>
                      <a:r>
                        <a:rPr lang="en-US" dirty="0" smtClean="0">
                          <a:latin typeface="Arial" pitchFamily="34" charset="0"/>
                          <a:cs typeface="Arial" pitchFamily="34" charset="0"/>
                        </a:rPr>
                        <a:t>Sweet, sour, salty  </a:t>
                      </a:r>
                      <a:r>
                        <a:rPr lang="hi-IN" dirty="0" smtClean="0">
                          <a:latin typeface="Arial" pitchFamily="34" charset="0"/>
                          <a:cs typeface="Arial" pitchFamily="34" charset="0"/>
                        </a:rPr>
                        <a:t>मधुर, खट्टा, नमकीन</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28</a:t>
            </a:fld>
            <a:endParaRPr lang="en-US"/>
          </a:p>
        </p:txBody>
      </p:sp>
      <p:sp>
        <p:nvSpPr>
          <p:cNvPr id="8" name="TextBox 7"/>
          <p:cNvSpPr txBox="1"/>
          <p:nvPr/>
        </p:nvSpPr>
        <p:spPr>
          <a:xfrm>
            <a:off x="381000" y="1219200"/>
            <a:ext cx="8305800" cy="1089529"/>
          </a:xfrm>
          <a:prstGeom prst="rect">
            <a:avLst/>
          </a:prstGeom>
          <a:noFill/>
        </p:spPr>
        <p:txBody>
          <a:bodyPr wrap="square" rtlCol="0">
            <a:spAutoFit/>
          </a:bodyPr>
          <a:lstStyle/>
          <a:p>
            <a:pPr algn="just">
              <a:lnSpc>
                <a:spcPct val="120000"/>
              </a:lnSpc>
            </a:pPr>
            <a:r>
              <a:rPr lang="en-US" dirty="0" smtClean="0">
                <a:latin typeface="Arial" pitchFamily="34" charset="0"/>
                <a:cs typeface="Arial" pitchFamily="34" charset="0"/>
              </a:rPr>
              <a:t>The </a:t>
            </a:r>
            <a:r>
              <a:rPr lang="en-US" dirty="0" err="1" smtClean="0">
                <a:latin typeface="Arial" pitchFamily="34" charset="0"/>
                <a:cs typeface="Arial" pitchFamily="34" charset="0"/>
              </a:rPr>
              <a:t>kaph</a:t>
            </a:r>
            <a:r>
              <a:rPr lang="en-US" dirty="0" smtClean="0">
                <a:latin typeface="Arial" pitchFamily="34" charset="0"/>
                <a:cs typeface="Arial" pitchFamily="34" charset="0"/>
              </a:rPr>
              <a:t> accumulated in body during winter starts melting due to sun rays. Melting </a:t>
            </a:r>
            <a:r>
              <a:rPr lang="en-US" dirty="0" err="1" smtClean="0">
                <a:latin typeface="Arial" pitchFamily="34" charset="0"/>
                <a:cs typeface="Arial" pitchFamily="34" charset="0"/>
              </a:rPr>
              <a:t>kaph</a:t>
            </a:r>
            <a:r>
              <a:rPr lang="en-US" dirty="0" smtClean="0">
                <a:latin typeface="Arial" pitchFamily="34" charset="0"/>
                <a:cs typeface="Arial" pitchFamily="34" charset="0"/>
              </a:rPr>
              <a:t> on one hand obstructs </a:t>
            </a:r>
            <a:r>
              <a:rPr lang="en-US" i="1" dirty="0" err="1" smtClean="0">
                <a:latin typeface="Arial" pitchFamily="34" charset="0"/>
                <a:cs typeface="Arial" pitchFamily="34" charset="0"/>
              </a:rPr>
              <a:t>jathragni</a:t>
            </a:r>
            <a:r>
              <a:rPr lang="en-US" dirty="0" smtClean="0">
                <a:latin typeface="Arial" pitchFamily="34" charset="0"/>
                <a:cs typeface="Arial" pitchFamily="34" charset="0"/>
              </a:rPr>
              <a:t> (fire in belly) and on the other </a:t>
            </a:r>
            <a:r>
              <a:rPr lang="en-US" dirty="0" smtClean="0">
                <a:latin typeface="Arial" pitchFamily="34" charset="0"/>
                <a:cs typeface="Arial" pitchFamily="34" charset="0"/>
              </a:rPr>
              <a:t>hand causes </a:t>
            </a:r>
            <a:r>
              <a:rPr lang="en-US" dirty="0" smtClean="0">
                <a:latin typeface="Arial" pitchFamily="34" charset="0"/>
                <a:cs typeface="Arial" pitchFamily="34" charset="0"/>
              </a:rPr>
              <a:t>many diseases.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Greeshm</a:t>
            </a:r>
            <a:r>
              <a:rPr lang="en-US" sz="3200" b="1" dirty="0" smtClean="0">
                <a:solidFill>
                  <a:srgbClr val="C00000"/>
                </a:solidFill>
                <a:latin typeface="Arial" pitchFamily="34" charset="0"/>
                <a:cs typeface="Arial" pitchFamily="34" charset="0"/>
              </a:rPr>
              <a:t>  </a:t>
            </a:r>
            <a:r>
              <a:rPr lang="hi-IN" sz="3200" b="1" dirty="0" smtClean="0">
                <a:solidFill>
                  <a:srgbClr val="C00000"/>
                </a:solidFill>
                <a:latin typeface="Arial" pitchFamily="34" charset="0"/>
                <a:cs typeface="Arial" pitchFamily="34" charset="0"/>
              </a:rPr>
              <a:t>ग्रीष्म </a:t>
            </a:r>
            <a:r>
              <a:rPr lang="en-US" sz="3200" b="1" dirty="0" smtClean="0">
                <a:solidFill>
                  <a:srgbClr val="C00000"/>
                </a:solidFill>
                <a:latin typeface="Arial" pitchFamily="34" charset="0"/>
                <a:cs typeface="Arial" pitchFamily="34" charset="0"/>
              </a:rPr>
              <a:t> (Summer)</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381000" y="2133600"/>
          <a:ext cx="8229600" cy="4023360"/>
        </p:xfrm>
        <a:graphic>
          <a:graphicData uri="http://schemas.openxmlformats.org/drawingml/2006/table">
            <a:tbl>
              <a:tblPr bandRow="1">
                <a:tableStyleId>{5C22544A-7EE6-4342-B048-85BDC9FD1C3A}</a:tableStyleId>
              </a:tblPr>
              <a:tblGrid>
                <a:gridCol w="2286000"/>
                <a:gridCol w="5943600"/>
              </a:tblGrid>
              <a:tr h="731520">
                <a:tc>
                  <a:txBody>
                    <a:bodyPr/>
                    <a:lstStyle/>
                    <a:p>
                      <a:r>
                        <a:rPr lang="en-US" dirty="0" err="1" smtClean="0">
                          <a:latin typeface="Arial" pitchFamily="34" charset="0"/>
                          <a:cs typeface="Arial" pitchFamily="34" charset="0"/>
                        </a:rPr>
                        <a:t>Ras</a:t>
                      </a:r>
                      <a:r>
                        <a:rPr lang="en-US" dirty="0" smtClean="0">
                          <a:latin typeface="Arial" pitchFamily="34" charset="0"/>
                          <a:cs typeface="Arial" pitchFamily="34" charset="0"/>
                        </a:rPr>
                        <a:t>  </a:t>
                      </a:r>
                      <a:r>
                        <a:rPr lang="hi-IN" dirty="0" smtClean="0">
                          <a:latin typeface="Arial" pitchFamily="34" charset="0"/>
                          <a:cs typeface="Arial" pitchFamily="34" charset="0"/>
                        </a:rPr>
                        <a:t>रस </a:t>
                      </a:r>
                      <a:endParaRPr lang="en-US"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Sweet, </a:t>
                      </a:r>
                      <a:r>
                        <a:rPr lang="en-US" baseline="0" dirty="0" smtClean="0">
                          <a:latin typeface="Arial" pitchFamily="34" charset="0"/>
                          <a:cs typeface="Arial" pitchFamily="34" charset="0"/>
                        </a:rPr>
                        <a:t>Bitter and  Astringent  </a:t>
                      </a:r>
                      <a:r>
                        <a:rPr lang="hi-IN" dirty="0" smtClean="0">
                          <a:latin typeface="Arial" pitchFamily="34" charset="0"/>
                          <a:cs typeface="Arial" pitchFamily="34" charset="0"/>
                        </a:rPr>
                        <a:t>मधुर, </a:t>
                      </a:r>
                      <a:r>
                        <a:rPr lang="hi-IN" baseline="0" dirty="0" smtClean="0">
                          <a:latin typeface="Arial" pitchFamily="34" charset="0"/>
                          <a:cs typeface="Arial" pitchFamily="34" charset="0"/>
                        </a:rPr>
                        <a:t>कड़वा, कसैला</a:t>
                      </a:r>
                      <a:endParaRPr lang="en-US" dirty="0" smtClean="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Gun</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गुण</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Cold, Liquid, Light, Oily</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शीत, द्रव, लघु, स्निग्ध </a:t>
                      </a:r>
                      <a:endParaRPr lang="en-US" dirty="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Recommended Foods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Water mixed with sugar, </a:t>
                      </a:r>
                      <a:r>
                        <a:rPr lang="en-US" dirty="0" err="1" smtClean="0">
                          <a:latin typeface="Arial" pitchFamily="34" charset="0"/>
                          <a:cs typeface="Arial" pitchFamily="34" charset="0"/>
                        </a:rPr>
                        <a:t>Sattu</a:t>
                      </a:r>
                      <a:r>
                        <a:rPr lang="en-US" dirty="0" smtClean="0">
                          <a:latin typeface="Arial" pitchFamily="34" charset="0"/>
                          <a:cs typeface="Arial" pitchFamily="34" charset="0"/>
                        </a:rPr>
                        <a:t> mixed with water, Dry Group Meats, </a:t>
                      </a:r>
                      <a:r>
                        <a:rPr lang="en-US" baseline="0" dirty="0" smtClean="0">
                          <a:latin typeface="Arial" pitchFamily="34" charset="0"/>
                          <a:cs typeface="Arial" pitchFamily="34" charset="0"/>
                        </a:rPr>
                        <a:t>Milk, Rice, Ghee, </a:t>
                      </a:r>
                      <a:r>
                        <a:rPr lang="en-US" baseline="0" dirty="0" err="1" smtClean="0">
                          <a:latin typeface="Arial" pitchFamily="34" charset="0"/>
                          <a:cs typeface="Arial" pitchFamily="34" charset="0"/>
                        </a:rPr>
                        <a:t>Moong</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मूंग</a:t>
                      </a:r>
                      <a:r>
                        <a:rPr lang="en-US" baseline="0" dirty="0" smtClean="0">
                          <a:latin typeface="Arial" pitchFamily="34" charset="0"/>
                          <a:cs typeface="Arial" pitchFamily="34" charset="0"/>
                        </a:rPr>
                        <a:t>, Coconut water</a:t>
                      </a:r>
                      <a:endParaRPr lang="en-US" dirty="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Recommended actions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Cool place, sleeping during day</a:t>
                      </a:r>
                      <a:endParaRPr lang="en-US" dirty="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Prohibited</a:t>
                      </a:r>
                      <a:endParaRPr lang="en-US"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Alcoholic drinks, Physical exercise, Sex, Exposure to sun, Curd </a:t>
                      </a:r>
                      <a:r>
                        <a:rPr lang="hi-IN" baseline="0" dirty="0" smtClean="0">
                          <a:latin typeface="Arial" pitchFamily="34" charset="0"/>
                          <a:cs typeface="Arial" pitchFamily="34" charset="0"/>
                        </a:rPr>
                        <a:t>दही </a:t>
                      </a:r>
                      <a:r>
                        <a:rPr lang="en-US" baseline="0" dirty="0" smtClean="0">
                          <a:latin typeface="Arial" pitchFamily="34" charset="0"/>
                          <a:cs typeface="Arial" pitchFamily="34" charset="0"/>
                        </a:rPr>
                        <a:t/>
                      </a:r>
                      <a:br>
                        <a:rPr lang="en-US" baseline="0" dirty="0" smtClean="0">
                          <a:latin typeface="Arial" pitchFamily="34" charset="0"/>
                          <a:cs typeface="Arial" pitchFamily="34" charset="0"/>
                        </a:rPr>
                      </a:br>
                      <a:r>
                        <a:rPr lang="en-US" baseline="0" dirty="0" smtClean="0">
                          <a:latin typeface="Arial" pitchFamily="34" charset="0"/>
                          <a:cs typeface="Arial" pitchFamily="34" charset="0"/>
                        </a:rPr>
                        <a:t>Pungent, </a:t>
                      </a:r>
                      <a:r>
                        <a:rPr lang="en-US" dirty="0" smtClean="0">
                          <a:latin typeface="Arial" pitchFamily="34" charset="0"/>
                          <a:cs typeface="Arial" pitchFamily="34" charset="0"/>
                        </a:rPr>
                        <a:t>sour, salty </a:t>
                      </a:r>
                      <a:r>
                        <a:rPr lang="hi-IN" dirty="0" smtClean="0">
                          <a:latin typeface="Arial" pitchFamily="34" charset="0"/>
                          <a:cs typeface="Arial" pitchFamily="34" charset="0"/>
                        </a:rPr>
                        <a:t>तीखा</a:t>
                      </a:r>
                      <a:r>
                        <a:rPr lang="en-US" dirty="0" smtClean="0">
                          <a:latin typeface="Arial" pitchFamily="34" charset="0"/>
                          <a:cs typeface="Arial" pitchFamily="34" charset="0"/>
                        </a:rPr>
                        <a:t>, </a:t>
                      </a:r>
                      <a:r>
                        <a:rPr lang="hi-IN" dirty="0" smtClean="0">
                          <a:latin typeface="Arial" pitchFamily="34" charset="0"/>
                          <a:cs typeface="Arial" pitchFamily="34" charset="0"/>
                        </a:rPr>
                        <a:t>खट्टा, नमकीन </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29</a:t>
            </a:fld>
            <a:endParaRPr lang="en-US"/>
          </a:p>
        </p:txBody>
      </p:sp>
      <p:sp>
        <p:nvSpPr>
          <p:cNvPr id="8" name="TextBox 7"/>
          <p:cNvSpPr txBox="1"/>
          <p:nvPr/>
        </p:nvSpPr>
        <p:spPr>
          <a:xfrm>
            <a:off x="381000" y="1447800"/>
            <a:ext cx="8305800" cy="369332"/>
          </a:xfrm>
          <a:prstGeom prst="rect">
            <a:avLst/>
          </a:prstGeom>
          <a:noFill/>
        </p:spPr>
        <p:txBody>
          <a:bodyPr wrap="square" rtlCol="0">
            <a:spAutoFit/>
          </a:bodyPr>
          <a:lstStyle/>
          <a:p>
            <a:r>
              <a:rPr lang="en-US" dirty="0" smtClean="0">
                <a:latin typeface="Arial" pitchFamily="34" charset="0"/>
                <a:cs typeface="Arial" pitchFamily="34" charset="0"/>
              </a:rPr>
              <a:t>Peak of </a:t>
            </a:r>
            <a:r>
              <a:rPr lang="en-US" dirty="0" err="1" smtClean="0">
                <a:latin typeface="Arial" pitchFamily="34" charset="0"/>
                <a:cs typeface="Arial" pitchFamily="34" charset="0"/>
              </a:rPr>
              <a:t>aadan</a:t>
            </a:r>
            <a:r>
              <a:rPr lang="en-US" dirty="0" smtClean="0">
                <a:latin typeface="Arial" pitchFamily="34" charset="0"/>
                <a:cs typeface="Arial" pitchFamily="34" charset="0"/>
              </a:rPr>
              <a:t>. Body strength, energy and fat are at bottom. Increase of </a:t>
            </a:r>
            <a:r>
              <a:rPr lang="en-US" dirty="0" err="1" smtClean="0">
                <a:latin typeface="Arial" pitchFamily="34" charset="0"/>
                <a:cs typeface="Arial" pitchFamily="34" charset="0"/>
              </a:rPr>
              <a:t>pitt</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00000"/>
                </a:solidFill>
                <a:latin typeface="Arial" pitchFamily="34" charset="0"/>
                <a:cs typeface="Arial" pitchFamily="34" charset="0"/>
              </a:rPr>
              <a:t>Advantages of Paradigm</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20000"/>
              </a:lnSpc>
              <a:spcBef>
                <a:spcPts val="600"/>
              </a:spcBef>
              <a:spcAft>
                <a:spcPts val="600"/>
              </a:spcAft>
            </a:pPr>
            <a:r>
              <a:rPr lang="en-US" sz="2400" dirty="0" smtClean="0">
                <a:latin typeface="Arial" pitchFamily="34" charset="0"/>
                <a:cs typeface="Arial" pitchFamily="34" charset="0"/>
              </a:rPr>
              <a:t>Convenient</a:t>
            </a:r>
          </a:p>
          <a:p>
            <a:pPr>
              <a:lnSpc>
                <a:spcPct val="120000"/>
              </a:lnSpc>
              <a:spcBef>
                <a:spcPts val="600"/>
              </a:spcBef>
              <a:spcAft>
                <a:spcPts val="600"/>
              </a:spcAft>
            </a:pPr>
            <a:r>
              <a:rPr lang="en-US" sz="2400" dirty="0" smtClean="0">
                <a:latin typeface="Arial" pitchFamily="34" charset="0"/>
                <a:cs typeface="Arial" pitchFamily="34" charset="0"/>
              </a:rPr>
              <a:t>Allows scientists to agree on the basics of the subject and discuss only the details</a:t>
            </a:r>
          </a:p>
          <a:p>
            <a:pPr>
              <a:lnSpc>
                <a:spcPct val="120000"/>
              </a:lnSpc>
              <a:spcBef>
                <a:spcPts val="600"/>
              </a:spcBef>
              <a:spcAft>
                <a:spcPts val="600"/>
              </a:spcAft>
            </a:pPr>
            <a:r>
              <a:rPr lang="en-US" sz="2400" dirty="0" smtClean="0">
                <a:latin typeface="Arial" pitchFamily="34" charset="0"/>
                <a:cs typeface="Arial" pitchFamily="34" charset="0"/>
              </a:rPr>
              <a:t>All science, therefore, is puzzle-solving within the four walls of a paradigm</a:t>
            </a:r>
          </a:p>
          <a:p>
            <a:pPr>
              <a:lnSpc>
                <a:spcPct val="120000"/>
              </a:lnSpc>
              <a:spcBef>
                <a:spcPts val="600"/>
              </a:spcBef>
              <a:spcAft>
                <a:spcPts val="600"/>
              </a:spcAft>
            </a:pPr>
            <a:r>
              <a:rPr lang="en-US" sz="2400" dirty="0" smtClean="0">
                <a:latin typeface="Arial" pitchFamily="34" charset="0"/>
                <a:cs typeface="Arial" pitchFamily="34" charset="0"/>
              </a:rPr>
              <a:t>Purpose of most science is NOT discovery of truth but solving a jigsaw puzzle as per the picture provided.</a:t>
            </a: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3</a:t>
            </a:fld>
            <a:endParaRPr lang="en-US"/>
          </a:p>
        </p:txBody>
      </p:sp>
      <p:sp>
        <p:nvSpPr>
          <p:cNvPr id="6" name="Date Placeholder 5"/>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Varsha</a:t>
            </a:r>
            <a:r>
              <a:rPr lang="en-US" sz="3200" b="1" dirty="0" smtClean="0">
                <a:solidFill>
                  <a:srgbClr val="C00000"/>
                </a:solidFill>
                <a:latin typeface="Arial" pitchFamily="34" charset="0"/>
                <a:cs typeface="Arial" pitchFamily="34" charset="0"/>
              </a:rPr>
              <a:t> </a:t>
            </a:r>
            <a:r>
              <a:rPr lang="hi-IN" sz="3200" b="1" dirty="0" smtClean="0">
                <a:solidFill>
                  <a:srgbClr val="C00000"/>
                </a:solidFill>
                <a:latin typeface="Arial" pitchFamily="34" charset="0"/>
                <a:cs typeface="Arial" pitchFamily="34" charset="0"/>
              </a:rPr>
              <a:t>वर्षा </a:t>
            </a:r>
            <a:r>
              <a:rPr lang="en-US" sz="3200" b="1" dirty="0" smtClean="0">
                <a:solidFill>
                  <a:srgbClr val="C00000"/>
                </a:solidFill>
                <a:latin typeface="Arial" pitchFamily="34" charset="0"/>
                <a:cs typeface="Arial" pitchFamily="34" charset="0"/>
              </a:rPr>
              <a:t> (Rainy)</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381000" y="2286000"/>
          <a:ext cx="8229600" cy="3657600"/>
        </p:xfrm>
        <a:graphic>
          <a:graphicData uri="http://schemas.openxmlformats.org/drawingml/2006/table">
            <a:tbl>
              <a:tblPr bandRow="1">
                <a:tableStyleId>{5C22544A-7EE6-4342-B048-85BDC9FD1C3A}</a:tableStyleId>
              </a:tblPr>
              <a:tblGrid>
                <a:gridCol w="2286000"/>
                <a:gridCol w="5943600"/>
              </a:tblGrid>
              <a:tr h="457200">
                <a:tc>
                  <a:txBody>
                    <a:bodyPr/>
                    <a:lstStyle/>
                    <a:p>
                      <a:r>
                        <a:rPr lang="en-US" dirty="0" err="1" smtClean="0">
                          <a:latin typeface="Arial" pitchFamily="34" charset="0"/>
                          <a:cs typeface="Arial" pitchFamily="34" charset="0"/>
                        </a:rPr>
                        <a:t>Ras</a:t>
                      </a:r>
                      <a:r>
                        <a:rPr lang="en-US" dirty="0" smtClean="0">
                          <a:latin typeface="Arial" pitchFamily="34" charset="0"/>
                          <a:cs typeface="Arial" pitchFamily="34" charset="0"/>
                        </a:rPr>
                        <a:t>  </a:t>
                      </a:r>
                      <a:r>
                        <a:rPr lang="hi-IN" dirty="0" smtClean="0">
                          <a:latin typeface="Arial" pitchFamily="34" charset="0"/>
                          <a:cs typeface="Arial" pitchFamily="34" charset="0"/>
                        </a:rPr>
                        <a:t>रस </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Sour, salty </a:t>
                      </a:r>
                      <a:r>
                        <a:rPr lang="hi-IN" dirty="0" smtClean="0">
                          <a:latin typeface="Arial" pitchFamily="34" charset="0"/>
                          <a:cs typeface="Arial" pitchFamily="34" charset="0"/>
                        </a:rPr>
                        <a:t>खट्टा, नमकीन </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Gun</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गुण</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Oily, </a:t>
                      </a:r>
                      <a:r>
                        <a:rPr lang="hi-IN" dirty="0" smtClean="0">
                          <a:latin typeface="Arial" pitchFamily="34" charset="0"/>
                          <a:cs typeface="Arial" pitchFamily="34" charset="0"/>
                        </a:rPr>
                        <a:t>स्निग्ध</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Recommended Foods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Foods that remove all three </a:t>
                      </a:r>
                      <a:r>
                        <a:rPr lang="en-US" dirty="0" err="1" smtClean="0">
                          <a:latin typeface="Arial" pitchFamily="34" charset="0"/>
                          <a:cs typeface="Arial" pitchFamily="34" charset="0"/>
                        </a:rPr>
                        <a:t>dosh</a:t>
                      </a:r>
                      <a:r>
                        <a:rPr lang="en-US" dirty="0" smtClean="0">
                          <a:latin typeface="Arial" pitchFamily="34" charset="0"/>
                          <a:cs typeface="Arial" pitchFamily="34" charset="0"/>
                        </a:rPr>
                        <a:t>, special attention to </a:t>
                      </a:r>
                      <a:r>
                        <a:rPr lang="en-US" dirty="0" err="1" smtClean="0">
                          <a:latin typeface="Arial" pitchFamily="34" charset="0"/>
                          <a:cs typeface="Arial" pitchFamily="34" charset="0"/>
                        </a:rPr>
                        <a:t>vaat</a:t>
                      </a:r>
                      <a:r>
                        <a:rPr lang="en-US" dirty="0" smtClean="0">
                          <a:latin typeface="Arial" pitchFamily="34" charset="0"/>
                          <a:cs typeface="Arial" pitchFamily="34" charset="0"/>
                        </a:rPr>
                        <a:t>-control foods, foods that cause</a:t>
                      </a:r>
                      <a:r>
                        <a:rPr lang="en-US" baseline="0" dirty="0" smtClean="0">
                          <a:latin typeface="Arial" pitchFamily="34" charset="0"/>
                          <a:cs typeface="Arial" pitchFamily="34" charset="0"/>
                        </a:rPr>
                        <a:t> dryness – small amount of honey, Dry group meats, small quantity of alcohol, wheat, rice, </a:t>
                      </a:r>
                      <a:r>
                        <a:rPr lang="en-US" baseline="0" dirty="0" err="1" smtClean="0">
                          <a:latin typeface="Arial" pitchFamily="34" charset="0"/>
                          <a:cs typeface="Arial" pitchFamily="34" charset="0"/>
                        </a:rPr>
                        <a:t>jau</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जौ </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Recommended actions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Dry place, protect from getting wet</a:t>
                      </a:r>
                      <a:endParaRPr lang="en-US" dirty="0">
                        <a:latin typeface="Arial" pitchFamily="34" charset="0"/>
                        <a:cs typeface="Arial" pitchFamily="34" charset="0"/>
                      </a:endParaRPr>
                    </a:p>
                  </a:txBody>
                  <a:tcPr/>
                </a:tc>
              </a:tr>
              <a:tr h="457200">
                <a:tc>
                  <a:txBody>
                    <a:bodyPr/>
                    <a:lstStyle/>
                    <a:p>
                      <a:r>
                        <a:rPr lang="en-US" dirty="0" smtClean="0">
                          <a:latin typeface="Arial" pitchFamily="34" charset="0"/>
                          <a:cs typeface="Arial" pitchFamily="34" charset="0"/>
                        </a:rPr>
                        <a:t>Prohibited</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Physical exercise, sex, River water,</a:t>
                      </a:r>
                      <a:r>
                        <a:rPr lang="en-US" baseline="0" dirty="0" smtClean="0">
                          <a:latin typeface="Arial" pitchFamily="34" charset="0"/>
                          <a:cs typeface="Arial" pitchFamily="34" charset="0"/>
                        </a:rPr>
                        <a:t> dew drops, sleeping during day, sherbet, </a:t>
                      </a:r>
                      <a:r>
                        <a:rPr lang="en-US" baseline="0" dirty="0" err="1" smtClean="0">
                          <a:latin typeface="Arial" pitchFamily="34" charset="0"/>
                          <a:cs typeface="Arial" pitchFamily="34" charset="0"/>
                        </a:rPr>
                        <a:t>sattu</a:t>
                      </a:r>
                      <a:r>
                        <a:rPr lang="en-US" baseline="0" dirty="0" smtClean="0">
                          <a:latin typeface="Arial" pitchFamily="34" charset="0"/>
                          <a:cs typeface="Arial" pitchFamily="34" charset="0"/>
                        </a:rPr>
                        <a:t> mixed with water, exposure to sun</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30</a:t>
            </a:fld>
            <a:endParaRPr lang="en-US"/>
          </a:p>
        </p:txBody>
      </p:sp>
      <p:sp>
        <p:nvSpPr>
          <p:cNvPr id="8" name="TextBox 7"/>
          <p:cNvSpPr txBox="1"/>
          <p:nvPr/>
        </p:nvSpPr>
        <p:spPr>
          <a:xfrm>
            <a:off x="381000" y="1447800"/>
            <a:ext cx="8305800" cy="646331"/>
          </a:xfrm>
          <a:prstGeom prst="rect">
            <a:avLst/>
          </a:prstGeom>
          <a:noFill/>
        </p:spPr>
        <p:txBody>
          <a:bodyPr wrap="square" rtlCol="0">
            <a:spAutoFit/>
          </a:bodyPr>
          <a:lstStyle/>
          <a:p>
            <a:r>
              <a:rPr lang="en-US" dirty="0" smtClean="0">
                <a:latin typeface="Arial" pitchFamily="34" charset="0"/>
                <a:cs typeface="Arial" pitchFamily="34" charset="0"/>
              </a:rPr>
              <a:t>A body weakened by </a:t>
            </a:r>
            <a:r>
              <a:rPr lang="en-US" dirty="0" err="1" smtClean="0">
                <a:latin typeface="Arial" pitchFamily="34" charset="0"/>
                <a:cs typeface="Arial" pitchFamily="34" charset="0"/>
              </a:rPr>
              <a:t>aadan</a:t>
            </a:r>
            <a:r>
              <a:rPr lang="en-US" dirty="0" smtClean="0">
                <a:latin typeface="Arial" pitchFamily="34" charset="0"/>
                <a:cs typeface="Arial" pitchFamily="34" charset="0"/>
              </a:rPr>
              <a:t> has low </a:t>
            </a:r>
            <a:r>
              <a:rPr lang="en-US" i="1" dirty="0" err="1" smtClean="0">
                <a:latin typeface="Arial" pitchFamily="34" charset="0"/>
                <a:cs typeface="Arial" pitchFamily="34" charset="0"/>
              </a:rPr>
              <a:t>jathragni</a:t>
            </a:r>
            <a:r>
              <a:rPr lang="en-US" dirty="0" smtClean="0">
                <a:latin typeface="Arial" pitchFamily="34" charset="0"/>
                <a:cs typeface="Arial" pitchFamily="34" charset="0"/>
              </a:rPr>
              <a:t> (fire). Polluted water, vapor in the air cause all three </a:t>
            </a:r>
            <a:r>
              <a:rPr lang="en-US" dirty="0" err="1" smtClean="0">
                <a:latin typeface="Arial" pitchFamily="34" charset="0"/>
                <a:cs typeface="Arial" pitchFamily="34" charset="0"/>
              </a:rPr>
              <a:t>dosh</a:t>
            </a:r>
            <a:r>
              <a:rPr lang="en-US" dirty="0" smtClean="0">
                <a:latin typeface="Arial" pitchFamily="34" charset="0"/>
                <a:cs typeface="Arial" pitchFamily="34" charset="0"/>
              </a:rPr>
              <a:t>. </a:t>
            </a:r>
            <a:r>
              <a:rPr lang="en-US" dirty="0" err="1" smtClean="0">
                <a:latin typeface="Arial" pitchFamily="34" charset="0"/>
                <a:cs typeface="Arial" pitchFamily="34" charset="0"/>
              </a:rPr>
              <a:t>Vaat</a:t>
            </a:r>
            <a:r>
              <a:rPr lang="en-US" dirty="0" smtClean="0">
                <a:latin typeface="Arial" pitchFamily="34" charset="0"/>
                <a:cs typeface="Arial" pitchFamily="34" charset="0"/>
              </a:rPr>
              <a:t> is prominent.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latin typeface="Arial" pitchFamily="34" charset="0"/>
                <a:cs typeface="Arial" pitchFamily="34" charset="0"/>
              </a:rPr>
              <a:t>Sharad</a:t>
            </a:r>
            <a:r>
              <a:rPr lang="en-US" sz="3200" b="1" dirty="0" smtClean="0">
                <a:solidFill>
                  <a:srgbClr val="C00000"/>
                </a:solidFill>
                <a:latin typeface="Arial" pitchFamily="34" charset="0"/>
                <a:cs typeface="Arial" pitchFamily="34" charset="0"/>
              </a:rPr>
              <a:t> </a:t>
            </a:r>
            <a:r>
              <a:rPr lang="hi-IN" sz="3200" b="1" dirty="0" smtClean="0">
                <a:solidFill>
                  <a:srgbClr val="C00000"/>
                </a:solidFill>
                <a:latin typeface="Arial" pitchFamily="34" charset="0"/>
                <a:cs typeface="Arial" pitchFamily="34" charset="0"/>
              </a:rPr>
              <a:t>शरद</a:t>
            </a:r>
            <a:r>
              <a:rPr lang="en-US" sz="3200" b="1" dirty="0" smtClean="0">
                <a:solidFill>
                  <a:srgbClr val="C00000"/>
                </a:solidFill>
                <a:latin typeface="Arial" pitchFamily="34" charset="0"/>
                <a:cs typeface="Arial" pitchFamily="34" charset="0"/>
              </a:rPr>
              <a:t> (Autumn)</a:t>
            </a:r>
            <a:endParaRPr lang="en-US" sz="3200" b="1" dirty="0">
              <a:solidFill>
                <a:srgbClr val="C0000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381000" y="2286000"/>
          <a:ext cx="8229600" cy="3840480"/>
        </p:xfrm>
        <a:graphic>
          <a:graphicData uri="http://schemas.openxmlformats.org/drawingml/2006/table">
            <a:tbl>
              <a:tblPr bandRow="1">
                <a:tableStyleId>{5C22544A-7EE6-4342-B048-85BDC9FD1C3A}</a:tableStyleId>
              </a:tblPr>
              <a:tblGrid>
                <a:gridCol w="2286000"/>
                <a:gridCol w="5943600"/>
              </a:tblGrid>
              <a:tr h="731520">
                <a:tc>
                  <a:txBody>
                    <a:bodyPr/>
                    <a:lstStyle/>
                    <a:p>
                      <a:r>
                        <a:rPr lang="en-US" dirty="0" err="1" smtClean="0">
                          <a:latin typeface="Arial" pitchFamily="34" charset="0"/>
                          <a:cs typeface="Arial" pitchFamily="34" charset="0"/>
                        </a:rPr>
                        <a:t>Ras</a:t>
                      </a:r>
                      <a:r>
                        <a:rPr lang="en-US" dirty="0" smtClean="0">
                          <a:latin typeface="Arial" pitchFamily="34" charset="0"/>
                          <a:cs typeface="Arial" pitchFamily="34" charset="0"/>
                        </a:rPr>
                        <a:t>  </a:t>
                      </a:r>
                      <a:r>
                        <a:rPr lang="hi-IN" dirty="0" smtClean="0">
                          <a:latin typeface="Arial" pitchFamily="34" charset="0"/>
                          <a:cs typeface="Arial" pitchFamily="34" charset="0"/>
                        </a:rPr>
                        <a:t>रस </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Sweet, bitter, astringent  </a:t>
                      </a:r>
                      <a:r>
                        <a:rPr lang="hi-IN" dirty="0" smtClean="0">
                          <a:latin typeface="Arial" pitchFamily="34" charset="0"/>
                          <a:cs typeface="Arial" pitchFamily="34" charset="0"/>
                        </a:rPr>
                        <a:t>मधुर, कड़वा, कसैला</a:t>
                      </a:r>
                      <a:endParaRPr lang="en-US" dirty="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Gun</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गुण</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Light, cold  </a:t>
                      </a:r>
                      <a:r>
                        <a:rPr lang="hi-IN" dirty="0" smtClean="0">
                          <a:latin typeface="Arial" pitchFamily="34" charset="0"/>
                          <a:cs typeface="Arial" pitchFamily="34" charset="0"/>
                        </a:rPr>
                        <a:t>शीत, लघु </a:t>
                      </a:r>
                      <a:endParaRPr lang="en-US" dirty="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Recommended Foods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Ghee with</a:t>
                      </a:r>
                      <a:r>
                        <a:rPr lang="en-US" baseline="0" dirty="0" smtClean="0">
                          <a:latin typeface="Arial" pitchFamily="34" charset="0"/>
                          <a:cs typeface="Arial" pitchFamily="34" charset="0"/>
                        </a:rPr>
                        <a:t> bitter substances, Rice, Wheat, </a:t>
                      </a:r>
                      <a:r>
                        <a:rPr lang="en-US" baseline="0" dirty="0" err="1" smtClean="0">
                          <a:latin typeface="Arial" pitchFamily="34" charset="0"/>
                          <a:cs typeface="Arial" pitchFamily="34" charset="0"/>
                        </a:rPr>
                        <a:t>Jau</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जौ</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Moong</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मूंग </a:t>
                      </a:r>
                      <a:r>
                        <a:rPr lang="en-US" baseline="0" dirty="0" smtClean="0">
                          <a:latin typeface="Arial" pitchFamily="34" charset="0"/>
                          <a:cs typeface="Arial" pitchFamily="34" charset="0"/>
                        </a:rPr>
                        <a:t>, sugar, </a:t>
                      </a:r>
                      <a:r>
                        <a:rPr lang="en-US" baseline="0" dirty="0" err="1" smtClean="0">
                          <a:latin typeface="Arial" pitchFamily="34" charset="0"/>
                          <a:cs typeface="Arial" pitchFamily="34" charset="0"/>
                        </a:rPr>
                        <a:t>parwal</a:t>
                      </a:r>
                      <a:r>
                        <a:rPr lang="en-US" baseline="0" dirty="0" smtClean="0">
                          <a:latin typeface="Arial" pitchFamily="34" charset="0"/>
                          <a:cs typeface="Arial" pitchFamily="34" charset="0"/>
                        </a:rPr>
                        <a:t> </a:t>
                      </a:r>
                      <a:r>
                        <a:rPr lang="hi-IN" baseline="0" dirty="0" smtClean="0">
                          <a:latin typeface="Arial" pitchFamily="34" charset="0"/>
                          <a:cs typeface="Arial" pitchFamily="34" charset="0"/>
                        </a:rPr>
                        <a:t>परवल </a:t>
                      </a:r>
                      <a:r>
                        <a:rPr lang="en-US" baseline="0" dirty="0" smtClean="0">
                          <a:latin typeface="Arial" pitchFamily="34" charset="0"/>
                          <a:cs typeface="Arial" pitchFamily="34" charset="0"/>
                        </a:rPr>
                        <a:t>, dry group meat</a:t>
                      </a:r>
                      <a:endParaRPr lang="en-US" dirty="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Recommended actions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Physical exercise, swimming</a:t>
                      </a:r>
                      <a:endParaRPr lang="en-US" dirty="0">
                        <a:latin typeface="Arial" pitchFamily="34" charset="0"/>
                        <a:cs typeface="Arial" pitchFamily="34" charset="0"/>
                      </a:endParaRPr>
                    </a:p>
                  </a:txBody>
                  <a:tcPr/>
                </a:tc>
              </a:tr>
              <a:tr h="731520">
                <a:tc>
                  <a:txBody>
                    <a:bodyPr/>
                    <a:lstStyle/>
                    <a:p>
                      <a:r>
                        <a:rPr lang="en-US" dirty="0" smtClean="0">
                          <a:latin typeface="Arial" pitchFamily="34" charset="0"/>
                          <a:cs typeface="Arial" pitchFamily="34" charset="0"/>
                        </a:rPr>
                        <a:t>Prohibited</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Sun, Ghee, Oil, Dew drops, Wet Group Meats, Curd </a:t>
                      </a:r>
                      <a:r>
                        <a:rPr lang="hi-IN" dirty="0" smtClean="0">
                          <a:latin typeface="Arial" pitchFamily="34" charset="0"/>
                          <a:cs typeface="Arial" pitchFamily="34" charset="0"/>
                        </a:rPr>
                        <a:t>दही</a:t>
                      </a:r>
                      <a:r>
                        <a:rPr lang="en-US" dirty="0" smtClean="0">
                          <a:latin typeface="Arial" pitchFamily="34" charset="0"/>
                          <a:cs typeface="Arial" pitchFamily="34" charset="0"/>
                        </a:rPr>
                        <a:t>, Sleeping during day,  Alcohol, Heavy foods, Eating till one is full to the brim</a:t>
                      </a:r>
                      <a:endParaRPr lang="en-US"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Anil Chawla</a:t>
            </a:r>
            <a:endParaRPr lang="en-US"/>
          </a:p>
        </p:txBody>
      </p:sp>
      <p:sp>
        <p:nvSpPr>
          <p:cNvPr id="5" name="Footer Placeholder 4"/>
          <p:cNvSpPr>
            <a:spLocks noGrp="1"/>
          </p:cNvSpPr>
          <p:nvPr>
            <p:ph type="ftr" sz="quarter" idx="11"/>
          </p:nvPr>
        </p:nvSpPr>
        <p:spPr/>
        <p:txBody>
          <a:bodyPr/>
          <a:lstStyle/>
          <a:p>
            <a:r>
              <a:rPr lang="en-US" smtClean="0"/>
              <a:t>www.samarthbharat.com</a:t>
            </a:r>
            <a:endParaRPr lang="en-US"/>
          </a:p>
        </p:txBody>
      </p:sp>
      <p:sp>
        <p:nvSpPr>
          <p:cNvPr id="6" name="Slide Number Placeholder 5"/>
          <p:cNvSpPr>
            <a:spLocks noGrp="1"/>
          </p:cNvSpPr>
          <p:nvPr>
            <p:ph type="sldNum" sz="quarter" idx="12"/>
          </p:nvPr>
        </p:nvSpPr>
        <p:spPr/>
        <p:txBody>
          <a:bodyPr/>
          <a:lstStyle/>
          <a:p>
            <a:fld id="{BB6B391E-427E-4FE9-A655-5F2D83527542}" type="slidenum">
              <a:rPr lang="en-US" smtClean="0"/>
              <a:pPr/>
              <a:t>31</a:t>
            </a:fld>
            <a:endParaRPr lang="en-US"/>
          </a:p>
        </p:txBody>
      </p:sp>
      <p:sp>
        <p:nvSpPr>
          <p:cNvPr id="8" name="TextBox 7"/>
          <p:cNvSpPr txBox="1"/>
          <p:nvPr/>
        </p:nvSpPr>
        <p:spPr>
          <a:xfrm>
            <a:off x="381000" y="1371600"/>
            <a:ext cx="8305800" cy="923330"/>
          </a:xfrm>
          <a:prstGeom prst="rect">
            <a:avLst/>
          </a:prstGeom>
          <a:noFill/>
        </p:spPr>
        <p:txBody>
          <a:bodyPr wrap="square" rtlCol="0">
            <a:spAutoFit/>
          </a:bodyPr>
          <a:lstStyle/>
          <a:p>
            <a:pPr algn="just"/>
            <a:r>
              <a:rPr lang="en-US" dirty="0" err="1" smtClean="0">
                <a:latin typeface="Arial" pitchFamily="34" charset="0"/>
                <a:cs typeface="Arial" pitchFamily="34" charset="0"/>
              </a:rPr>
              <a:t>Sharad</a:t>
            </a:r>
            <a:r>
              <a:rPr lang="en-US" dirty="0" smtClean="0">
                <a:latin typeface="Arial" pitchFamily="34" charset="0"/>
                <a:cs typeface="Arial" pitchFamily="34" charset="0"/>
              </a:rPr>
              <a:t> is like a small summer. The </a:t>
            </a:r>
            <a:r>
              <a:rPr lang="en-US" dirty="0" err="1" smtClean="0">
                <a:latin typeface="Arial" pitchFamily="34" charset="0"/>
                <a:cs typeface="Arial" pitchFamily="34" charset="0"/>
              </a:rPr>
              <a:t>pitt</a:t>
            </a:r>
            <a:r>
              <a:rPr lang="en-US" dirty="0" smtClean="0">
                <a:latin typeface="Arial" pitchFamily="34" charset="0"/>
                <a:cs typeface="Arial" pitchFamily="34" charset="0"/>
              </a:rPr>
              <a:t> accumulated during rains gets disturbed by the sharp rays of sun. Often </a:t>
            </a:r>
            <a:r>
              <a:rPr lang="en-US" dirty="0" err="1" smtClean="0">
                <a:latin typeface="Arial" pitchFamily="34" charset="0"/>
                <a:cs typeface="Arial" pitchFamily="34" charset="0"/>
              </a:rPr>
              <a:t>pitt</a:t>
            </a:r>
            <a:r>
              <a:rPr lang="en-US" dirty="0" smtClean="0">
                <a:latin typeface="Arial" pitchFamily="34" charset="0"/>
                <a:cs typeface="Arial" pitchFamily="34" charset="0"/>
              </a:rPr>
              <a:t> is joined by some </a:t>
            </a:r>
            <a:r>
              <a:rPr lang="en-US" dirty="0" err="1" smtClean="0">
                <a:latin typeface="Arial" pitchFamily="34" charset="0"/>
                <a:cs typeface="Arial" pitchFamily="34" charset="0"/>
              </a:rPr>
              <a:t>kaph</a:t>
            </a:r>
            <a:r>
              <a:rPr lang="en-US" dirty="0" smtClean="0">
                <a:latin typeface="Arial" pitchFamily="34" charset="0"/>
                <a:cs typeface="Arial" pitchFamily="34" charset="0"/>
              </a:rPr>
              <a:t> in creating disturbances.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362200"/>
          </a:xfrm>
        </p:spPr>
        <p:txBody>
          <a:bodyPr>
            <a:normAutofit/>
          </a:bodyPr>
          <a:lstStyle/>
          <a:p>
            <a:r>
              <a:rPr lang="en-US" sz="3200" b="1" dirty="0" smtClean="0">
                <a:solidFill>
                  <a:srgbClr val="C00000"/>
                </a:solidFill>
                <a:latin typeface="Arial" pitchFamily="34" charset="0"/>
                <a:cs typeface="Arial" pitchFamily="34" charset="0"/>
              </a:rPr>
              <a:t>Thanks</a:t>
            </a:r>
            <a:br>
              <a:rPr lang="en-US" sz="3200" b="1" dirty="0" smtClean="0">
                <a:solidFill>
                  <a:srgbClr val="C00000"/>
                </a:solidFill>
                <a:latin typeface="Arial" pitchFamily="34" charset="0"/>
                <a:cs typeface="Arial" pitchFamily="34" charset="0"/>
              </a:rPr>
            </a:br>
            <a:r>
              <a:rPr lang="en-US" sz="3200" b="1" dirty="0" smtClean="0">
                <a:solidFill>
                  <a:srgbClr val="C00000"/>
                </a:solidFill>
                <a:latin typeface="Arial" pitchFamily="34" charset="0"/>
                <a:cs typeface="Arial" pitchFamily="34" charset="0"/>
              </a:rPr>
              <a:t> &amp; </a:t>
            </a:r>
            <a:br>
              <a:rPr lang="en-US" sz="3200" b="1" dirty="0" smtClean="0">
                <a:solidFill>
                  <a:srgbClr val="C00000"/>
                </a:solidFill>
                <a:latin typeface="Arial" pitchFamily="34" charset="0"/>
                <a:cs typeface="Arial" pitchFamily="34" charset="0"/>
              </a:rPr>
            </a:br>
            <a:r>
              <a:rPr lang="en-US" sz="3200" b="1" dirty="0" smtClean="0">
                <a:solidFill>
                  <a:srgbClr val="C00000"/>
                </a:solidFill>
                <a:latin typeface="Arial" pitchFamily="34" charset="0"/>
                <a:cs typeface="Arial" pitchFamily="34" charset="0"/>
              </a:rPr>
              <a:t>Best Wishes for the Good Health of Everyone in Your Family!</a:t>
            </a:r>
            <a:endParaRPr lang="en-US" sz="3200" b="1"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1371600" y="3124200"/>
            <a:ext cx="6400800" cy="3276600"/>
          </a:xfrm>
        </p:spPr>
        <p:txBody>
          <a:bodyPr>
            <a:normAutofit/>
          </a:bodyPr>
          <a:lstStyle/>
          <a:p>
            <a:pPr>
              <a:lnSpc>
                <a:spcPct val="120000"/>
              </a:lnSpc>
              <a:spcBef>
                <a:spcPts val="600"/>
              </a:spcBef>
              <a:spcAft>
                <a:spcPts val="600"/>
              </a:spcAft>
            </a:pPr>
            <a:r>
              <a:rPr lang="en-US" sz="1800" dirty="0" smtClean="0">
                <a:solidFill>
                  <a:schemeClr val="tx1"/>
                </a:solidFill>
                <a:latin typeface="Arial" pitchFamily="34" charset="0"/>
                <a:cs typeface="Arial" pitchFamily="34" charset="0"/>
              </a:rPr>
              <a:t>Your comments and suggestions are most welcome.</a:t>
            </a:r>
          </a:p>
          <a:p>
            <a:pPr>
              <a:lnSpc>
                <a:spcPct val="120000"/>
              </a:lnSpc>
              <a:spcBef>
                <a:spcPts val="600"/>
              </a:spcBef>
              <a:spcAft>
                <a:spcPts val="600"/>
              </a:spcAft>
            </a:pPr>
            <a:r>
              <a:rPr lang="en-US" sz="1800" dirty="0" smtClean="0">
                <a:solidFill>
                  <a:schemeClr val="tx1"/>
                </a:solidFill>
                <a:latin typeface="Arial" pitchFamily="34" charset="0"/>
                <a:cs typeface="Arial" pitchFamily="34" charset="0"/>
              </a:rPr>
              <a:t>Please write to </a:t>
            </a:r>
            <a:r>
              <a:rPr lang="en-US" sz="1800" dirty="0" smtClean="0">
                <a:solidFill>
                  <a:schemeClr val="tx1"/>
                </a:solidFill>
                <a:latin typeface="Arial" pitchFamily="34" charset="0"/>
                <a:cs typeface="Arial" pitchFamily="34" charset="0"/>
                <a:hlinkClick r:id="rId2"/>
              </a:rPr>
              <a:t>samarthbharatparty@gmail.com</a:t>
            </a:r>
            <a:r>
              <a:rPr lang="en-US" sz="1800" dirty="0" smtClean="0">
                <a:solidFill>
                  <a:schemeClr val="tx1"/>
                </a:solidFill>
                <a:latin typeface="Arial" pitchFamily="34" charset="0"/>
                <a:cs typeface="Arial" pitchFamily="34" charset="0"/>
              </a:rPr>
              <a:t> </a:t>
            </a:r>
          </a:p>
          <a:p>
            <a:pPr>
              <a:lnSpc>
                <a:spcPct val="120000"/>
              </a:lnSpc>
              <a:spcBef>
                <a:spcPts val="600"/>
              </a:spcBef>
              <a:spcAft>
                <a:spcPts val="600"/>
              </a:spcAft>
            </a:pPr>
            <a:endParaRPr lang="en-US" sz="1800" dirty="0" smtClean="0">
              <a:solidFill>
                <a:schemeClr val="tx1"/>
              </a:solidFill>
              <a:latin typeface="Arial" pitchFamily="34" charset="0"/>
              <a:cs typeface="Arial" pitchFamily="34" charset="0"/>
            </a:endParaRPr>
          </a:p>
          <a:p>
            <a:pPr>
              <a:lnSpc>
                <a:spcPct val="120000"/>
              </a:lnSpc>
              <a:spcBef>
                <a:spcPts val="600"/>
              </a:spcBef>
              <a:spcAft>
                <a:spcPts val="600"/>
              </a:spcAft>
            </a:pPr>
            <a:r>
              <a:rPr lang="en-US" sz="1400" dirty="0" smtClean="0">
                <a:solidFill>
                  <a:schemeClr val="tx1"/>
                </a:solidFill>
                <a:latin typeface="Arial" pitchFamily="34" charset="0"/>
                <a:cs typeface="Arial" pitchFamily="34" charset="0"/>
              </a:rPr>
              <a:t>Anil </a:t>
            </a:r>
            <a:r>
              <a:rPr lang="en-US" sz="1400" dirty="0" err="1" smtClean="0">
                <a:solidFill>
                  <a:schemeClr val="tx1"/>
                </a:solidFill>
                <a:latin typeface="Arial" pitchFamily="34" charset="0"/>
                <a:cs typeface="Arial" pitchFamily="34" charset="0"/>
              </a:rPr>
              <a:t>Chawla</a:t>
            </a:r>
            <a:r>
              <a:rPr lang="en-US" sz="1400" dirty="0" smtClean="0">
                <a:solidFill>
                  <a:schemeClr val="tx1"/>
                </a:solidFill>
                <a:latin typeface="Arial" pitchFamily="34" charset="0"/>
                <a:cs typeface="Arial" pitchFamily="34" charset="0"/>
              </a:rPr>
              <a:t> is a mechanical engineer by education, advocate by profession and philosopher by vocation. He is not an </a:t>
            </a:r>
            <a:r>
              <a:rPr lang="en-US" sz="1400" dirty="0" err="1" smtClean="0">
                <a:solidFill>
                  <a:schemeClr val="tx1"/>
                </a:solidFill>
                <a:latin typeface="Arial" pitchFamily="34" charset="0"/>
                <a:cs typeface="Arial" pitchFamily="34" charset="0"/>
              </a:rPr>
              <a:t>ayurvedic</a:t>
            </a:r>
            <a:r>
              <a:rPr lang="en-US" sz="1400" dirty="0" smtClean="0">
                <a:solidFill>
                  <a:schemeClr val="tx1"/>
                </a:solidFill>
                <a:latin typeface="Arial" pitchFamily="34" charset="0"/>
                <a:cs typeface="Arial" pitchFamily="34" charset="0"/>
              </a:rPr>
              <a:t> practitioner. He does not offer any form of medical advice. This Presentation is to help you to start on a journey to understand </a:t>
            </a:r>
            <a:r>
              <a:rPr lang="en-US" sz="1400" dirty="0" err="1" smtClean="0">
                <a:solidFill>
                  <a:schemeClr val="tx1"/>
                </a:solidFill>
                <a:latin typeface="Arial" pitchFamily="34" charset="0"/>
                <a:cs typeface="Arial" pitchFamily="34" charset="0"/>
              </a:rPr>
              <a:t>ayurved</a:t>
            </a:r>
            <a:r>
              <a:rPr lang="en-US" sz="1400" dirty="0" smtClean="0">
                <a:solidFill>
                  <a:schemeClr val="tx1"/>
                </a:solidFill>
                <a:latin typeface="Arial" pitchFamily="34" charset="0"/>
                <a:cs typeface="Arial" pitchFamily="34" charset="0"/>
              </a:rPr>
              <a:t> and improve your and your family’s health. </a:t>
            </a:r>
          </a:p>
          <a:p>
            <a:pPr>
              <a:lnSpc>
                <a:spcPct val="120000"/>
              </a:lnSpc>
              <a:spcBef>
                <a:spcPts val="600"/>
              </a:spcBef>
              <a:spcAft>
                <a:spcPts val="600"/>
              </a:spcAft>
            </a:pPr>
            <a:r>
              <a:rPr lang="en-US" sz="1400" dirty="0" smtClean="0">
                <a:solidFill>
                  <a:schemeClr val="tx1"/>
                </a:solidFill>
                <a:latin typeface="Arial" pitchFamily="34" charset="0"/>
                <a:cs typeface="Arial" pitchFamily="34" charset="0"/>
              </a:rPr>
              <a:t>For more writings by Anil </a:t>
            </a:r>
            <a:r>
              <a:rPr lang="en-US" sz="1400" dirty="0" err="1" smtClean="0">
                <a:solidFill>
                  <a:schemeClr val="tx1"/>
                </a:solidFill>
                <a:latin typeface="Arial" pitchFamily="34" charset="0"/>
                <a:cs typeface="Arial" pitchFamily="34" charset="0"/>
              </a:rPr>
              <a:t>Chawla</a:t>
            </a:r>
            <a:r>
              <a:rPr lang="en-US" sz="1400" dirty="0" smtClean="0">
                <a:solidFill>
                  <a:schemeClr val="tx1"/>
                </a:solidFill>
                <a:latin typeface="Arial" pitchFamily="34" charset="0"/>
                <a:cs typeface="Arial" pitchFamily="34" charset="0"/>
              </a:rPr>
              <a:t>, please visit </a:t>
            </a:r>
            <a:r>
              <a:rPr lang="en-US" sz="1400" dirty="0" smtClean="0">
                <a:solidFill>
                  <a:schemeClr val="tx1"/>
                </a:solidFill>
                <a:latin typeface="Arial" pitchFamily="34" charset="0"/>
                <a:cs typeface="Arial" pitchFamily="34" charset="0"/>
                <a:hlinkClick r:id="rId3"/>
              </a:rPr>
              <a:t>www.samarthbharat.com</a:t>
            </a:r>
            <a:r>
              <a:rPr lang="en-US" sz="1400" dirty="0" smtClean="0">
                <a:solidFill>
                  <a:schemeClr val="tx1"/>
                </a:solidFill>
                <a:latin typeface="Arial" pitchFamily="34" charset="0"/>
                <a:cs typeface="Arial" pitchFamily="34" charset="0"/>
              </a:rPr>
              <a:t> </a:t>
            </a:r>
            <a:endParaRPr lang="en-US" sz="1400" dirty="0">
              <a:solidFill>
                <a:schemeClr val="tx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Scientific Growth Process</a:t>
            </a:r>
            <a:endParaRPr lang="en-US" sz="3200" b="1" dirty="0">
              <a:solidFill>
                <a:srgbClr val="C00000"/>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4</a:t>
            </a:fld>
            <a:endParaRPr lang="en-US"/>
          </a:p>
        </p:txBody>
      </p:sp>
      <p:pic>
        <p:nvPicPr>
          <p:cNvPr id="6" name="Picture 5" descr="scientific revolutions.png"/>
          <p:cNvPicPr>
            <a:picLocks noChangeAspect="1"/>
          </p:cNvPicPr>
          <p:nvPr/>
        </p:nvPicPr>
        <p:blipFill>
          <a:blip r:embed="rId2"/>
          <a:stretch>
            <a:fillRect/>
          </a:stretch>
        </p:blipFill>
        <p:spPr>
          <a:xfrm>
            <a:off x="990600" y="1244600"/>
            <a:ext cx="7239000" cy="4826000"/>
          </a:xfrm>
          <a:prstGeom prst="rect">
            <a:avLst/>
          </a:prstGeom>
        </p:spPr>
      </p:pic>
      <p:sp>
        <p:nvSpPr>
          <p:cNvPr id="7" name="Date Placeholder 6"/>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Example 1 of Paradigm – Solar System</a:t>
            </a:r>
            <a:endParaRPr lang="en-US" sz="3200" b="1" dirty="0">
              <a:solidFill>
                <a:srgbClr val="C00000"/>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5</a:t>
            </a:fld>
            <a:endParaRPr lang="en-US"/>
          </a:p>
        </p:txBody>
      </p:sp>
      <p:pic>
        <p:nvPicPr>
          <p:cNvPr id="6" name="Picture 5" descr="solar system.JPG"/>
          <p:cNvPicPr>
            <a:picLocks noChangeAspect="1"/>
          </p:cNvPicPr>
          <p:nvPr/>
        </p:nvPicPr>
        <p:blipFill>
          <a:blip r:embed="rId2"/>
          <a:stretch>
            <a:fillRect/>
          </a:stretch>
        </p:blipFill>
        <p:spPr>
          <a:xfrm>
            <a:off x="1066800" y="1219200"/>
            <a:ext cx="7382755" cy="4534818"/>
          </a:xfrm>
          <a:prstGeom prst="rect">
            <a:avLst/>
          </a:prstGeom>
        </p:spPr>
      </p:pic>
      <p:sp>
        <p:nvSpPr>
          <p:cNvPr id="7" name="Date Placeholder 6"/>
          <p:cNvSpPr>
            <a:spLocks noGrp="1"/>
          </p:cNvSpPr>
          <p:nvPr>
            <p:ph type="dt" sz="half" idx="10"/>
          </p:nvPr>
        </p:nvSpPr>
        <p:spPr/>
        <p:txBody>
          <a:bodyPr/>
          <a:lstStyle/>
          <a:p>
            <a:r>
              <a:rPr lang="en-US" smtClean="0"/>
              <a:t>Anil Chawla</a:t>
            </a:r>
            <a:endParaRPr lang="en-US"/>
          </a:p>
        </p:txBody>
      </p:sp>
      <p:sp>
        <p:nvSpPr>
          <p:cNvPr id="8" name="TextBox 7"/>
          <p:cNvSpPr txBox="1"/>
          <p:nvPr/>
        </p:nvSpPr>
        <p:spPr>
          <a:xfrm>
            <a:off x="457200" y="6019800"/>
            <a:ext cx="8077200" cy="307777"/>
          </a:xfrm>
          <a:prstGeom prst="rect">
            <a:avLst/>
          </a:prstGeom>
          <a:noFill/>
        </p:spPr>
        <p:txBody>
          <a:bodyPr wrap="square" rtlCol="0">
            <a:spAutoFit/>
          </a:bodyPr>
          <a:lstStyle/>
          <a:p>
            <a:r>
              <a:rPr lang="en-US" sz="1400" dirty="0" smtClean="0">
                <a:latin typeface="Arial" pitchFamily="34" charset="0"/>
                <a:cs typeface="Arial" pitchFamily="34" charset="0"/>
              </a:rPr>
              <a:t>This is view from a hypothetical distant star which no one has ever visited.</a:t>
            </a:r>
            <a:endParaRPr lang="en-US" sz="1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latin typeface="Arial" pitchFamily="34" charset="0"/>
                <a:cs typeface="Arial" pitchFamily="34" charset="0"/>
              </a:rPr>
              <a:t>Example 2 – Internal Structure of Atom</a:t>
            </a:r>
            <a:endParaRPr lang="en-US" sz="2800" b="1" dirty="0">
              <a:solidFill>
                <a:srgbClr val="C00000"/>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6</a:t>
            </a:fld>
            <a:endParaRPr lang="en-US"/>
          </a:p>
        </p:txBody>
      </p:sp>
      <p:pic>
        <p:nvPicPr>
          <p:cNvPr id="6" name="Picture 5" descr="OxygenAtom.png"/>
          <p:cNvPicPr>
            <a:picLocks noChangeAspect="1"/>
          </p:cNvPicPr>
          <p:nvPr/>
        </p:nvPicPr>
        <p:blipFill>
          <a:blip r:embed="rId2"/>
          <a:stretch>
            <a:fillRect/>
          </a:stretch>
        </p:blipFill>
        <p:spPr>
          <a:xfrm>
            <a:off x="2438400" y="1371600"/>
            <a:ext cx="3810000" cy="4830251"/>
          </a:xfrm>
          <a:prstGeom prst="rect">
            <a:avLst/>
          </a:prstGeom>
        </p:spPr>
      </p:pic>
      <p:sp>
        <p:nvSpPr>
          <p:cNvPr id="7" name="Date Placeholder 6"/>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Example 3 – Law of Gravitation</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20000"/>
              </a:lnSpc>
              <a:spcBef>
                <a:spcPts val="600"/>
              </a:spcBef>
              <a:spcAft>
                <a:spcPts val="600"/>
              </a:spcAft>
            </a:pPr>
            <a:r>
              <a:rPr lang="en-US" sz="2000" dirty="0" smtClean="0">
                <a:latin typeface="Arial" pitchFamily="34" charset="0"/>
                <a:cs typeface="Arial" pitchFamily="34" charset="0"/>
              </a:rPr>
              <a:t>Any two bodies in the universe attract each other with a force that is directly proportional to the product of their masses and inversely proportional to the square of the distance between them.</a:t>
            </a:r>
          </a:p>
          <a:p>
            <a:pPr>
              <a:lnSpc>
                <a:spcPct val="120000"/>
              </a:lnSpc>
              <a:spcBef>
                <a:spcPts val="600"/>
              </a:spcBef>
              <a:spcAft>
                <a:spcPts val="600"/>
              </a:spcAft>
            </a:pPr>
            <a:r>
              <a:rPr lang="en-US" sz="2000" dirty="0" smtClean="0">
                <a:latin typeface="Arial" pitchFamily="34" charset="0"/>
                <a:cs typeface="Arial" pitchFamily="34" charset="0"/>
              </a:rPr>
              <a:t>How do bodies calculate each other’s masses?</a:t>
            </a:r>
          </a:p>
          <a:p>
            <a:pPr>
              <a:lnSpc>
                <a:spcPct val="120000"/>
              </a:lnSpc>
              <a:spcBef>
                <a:spcPts val="600"/>
              </a:spcBef>
              <a:spcAft>
                <a:spcPts val="600"/>
              </a:spcAft>
            </a:pPr>
            <a:r>
              <a:rPr lang="en-US" sz="2000" dirty="0" smtClean="0">
                <a:latin typeface="Arial" pitchFamily="34" charset="0"/>
                <a:cs typeface="Arial" pitchFamily="34" charset="0"/>
              </a:rPr>
              <a:t>How do they measure distance?</a:t>
            </a:r>
          </a:p>
          <a:p>
            <a:pPr>
              <a:lnSpc>
                <a:spcPct val="120000"/>
              </a:lnSpc>
              <a:spcBef>
                <a:spcPts val="600"/>
              </a:spcBef>
              <a:spcAft>
                <a:spcPts val="600"/>
              </a:spcAft>
            </a:pPr>
            <a:r>
              <a:rPr lang="en-US" sz="2000" dirty="0" smtClean="0">
                <a:latin typeface="Arial" pitchFamily="34" charset="0"/>
                <a:cs typeface="Arial" pitchFamily="34" charset="0"/>
              </a:rPr>
              <a:t>Which part of an atom does this calculation?</a:t>
            </a:r>
          </a:p>
          <a:p>
            <a:pPr>
              <a:lnSpc>
                <a:spcPct val="120000"/>
              </a:lnSpc>
              <a:spcBef>
                <a:spcPts val="600"/>
              </a:spcBef>
              <a:spcAft>
                <a:spcPts val="600"/>
              </a:spcAft>
            </a:pPr>
            <a:r>
              <a:rPr lang="en-US" sz="2000" dirty="0" smtClean="0">
                <a:latin typeface="Arial" pitchFamily="34" charset="0"/>
                <a:cs typeface="Arial" pitchFamily="34" charset="0"/>
              </a:rPr>
              <a:t>Does it mean that each and every inanimate object is wiser than every living one including all human beings?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7</a:t>
            </a:fld>
            <a:endParaRPr lang="en-US"/>
          </a:p>
        </p:txBody>
      </p:sp>
      <p:sp>
        <p:nvSpPr>
          <p:cNvPr id="6" name="Date Placeholder 5"/>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A Paradigm Teaches One to</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20000"/>
              </a:lnSpc>
              <a:spcBef>
                <a:spcPts val="600"/>
              </a:spcBef>
              <a:spcAft>
                <a:spcPts val="600"/>
              </a:spcAft>
            </a:pPr>
            <a:r>
              <a:rPr lang="en-US" sz="2000" dirty="0" smtClean="0">
                <a:latin typeface="Arial" pitchFamily="34" charset="0"/>
                <a:cs typeface="Arial" pitchFamily="34" charset="0"/>
              </a:rPr>
              <a:t>Never ask any questions that challenge the paradigm</a:t>
            </a:r>
          </a:p>
          <a:p>
            <a:pPr>
              <a:lnSpc>
                <a:spcPct val="120000"/>
              </a:lnSpc>
              <a:spcBef>
                <a:spcPts val="600"/>
              </a:spcBef>
              <a:spcAft>
                <a:spcPts val="600"/>
              </a:spcAft>
            </a:pPr>
            <a:r>
              <a:rPr lang="en-US" sz="2000" dirty="0" smtClean="0">
                <a:latin typeface="Arial" pitchFamily="34" charset="0"/>
                <a:cs typeface="Arial" pitchFamily="34" charset="0"/>
              </a:rPr>
              <a:t>In general, second how and why are strictly forbidden</a:t>
            </a:r>
          </a:p>
          <a:p>
            <a:pPr>
              <a:lnSpc>
                <a:spcPct val="120000"/>
              </a:lnSpc>
              <a:spcBef>
                <a:spcPts val="600"/>
              </a:spcBef>
              <a:spcAft>
                <a:spcPts val="600"/>
              </a:spcAft>
            </a:pPr>
            <a:r>
              <a:rPr lang="en-US" sz="2000" dirty="0" smtClean="0">
                <a:latin typeface="Arial" pitchFamily="34" charset="0"/>
                <a:cs typeface="Arial" pitchFamily="34" charset="0"/>
              </a:rPr>
              <a:t>Everything within the four walls of the paradigm looks fine, while everything outside is ridiculed and laughed at as NON-SCIENTIFIC and Superstition. </a:t>
            </a:r>
            <a:r>
              <a:rPr lang="en-US" sz="1800" dirty="0" smtClean="0">
                <a:latin typeface="Arial" pitchFamily="34" charset="0"/>
                <a:cs typeface="Arial" pitchFamily="34" charset="0"/>
              </a:rPr>
              <a:t>(No wonder that allopathic doctors make fun of </a:t>
            </a:r>
            <a:r>
              <a:rPr lang="en-US" sz="1800" dirty="0" err="1" smtClean="0">
                <a:latin typeface="Arial" pitchFamily="34" charset="0"/>
                <a:cs typeface="Arial" pitchFamily="34" charset="0"/>
              </a:rPr>
              <a:t>ayurved</a:t>
            </a:r>
            <a:r>
              <a:rPr lang="en-US" sz="1800" dirty="0" smtClean="0">
                <a:latin typeface="Arial" pitchFamily="34" charset="0"/>
                <a:cs typeface="Arial" pitchFamily="34" charset="0"/>
              </a:rPr>
              <a:t>)</a:t>
            </a:r>
            <a:endParaRPr lang="en-US" sz="2000" dirty="0" smtClean="0">
              <a:latin typeface="Arial" pitchFamily="34" charset="0"/>
              <a:cs typeface="Arial" pitchFamily="34" charset="0"/>
            </a:endParaRPr>
          </a:p>
          <a:p>
            <a:pPr>
              <a:lnSpc>
                <a:spcPct val="120000"/>
              </a:lnSpc>
              <a:spcBef>
                <a:spcPts val="600"/>
              </a:spcBef>
              <a:spcAft>
                <a:spcPts val="600"/>
              </a:spcAft>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8</a:t>
            </a:fld>
            <a:endParaRPr lang="en-US"/>
          </a:p>
        </p:txBody>
      </p:sp>
      <p:sp>
        <p:nvSpPr>
          <p:cNvPr id="6" name="Date Placeholder 5"/>
          <p:cNvSpPr>
            <a:spLocks noGrp="1"/>
          </p:cNvSpPr>
          <p:nvPr>
            <p:ph type="dt" sz="half" idx="10"/>
          </p:nvPr>
        </p:nvSpPr>
        <p:spPr/>
        <p:txBody>
          <a:bodyPr/>
          <a:lstStyle/>
          <a:p>
            <a:r>
              <a:rPr lang="en-US" smtClean="0"/>
              <a:t>Anil Chawla</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itchFamily="34" charset="0"/>
                <a:cs typeface="Arial" pitchFamily="34" charset="0"/>
              </a:rPr>
              <a:t>Key Elements of Paradigm of </a:t>
            </a:r>
            <a:r>
              <a:rPr lang="en-US" sz="3200" b="1" dirty="0" err="1" smtClean="0">
                <a:solidFill>
                  <a:srgbClr val="C00000"/>
                </a:solidFill>
                <a:latin typeface="Arial" pitchFamily="34" charset="0"/>
                <a:cs typeface="Arial" pitchFamily="34" charset="0"/>
              </a:rPr>
              <a:t>Allopathy</a:t>
            </a:r>
            <a:endParaRPr lang="en-US" sz="32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953000"/>
          </a:xfrm>
        </p:spPr>
        <p:txBody>
          <a:bodyPr>
            <a:normAutofit lnSpcReduction="10000"/>
          </a:bodyPr>
          <a:lstStyle/>
          <a:p>
            <a:pPr>
              <a:lnSpc>
                <a:spcPct val="120000"/>
              </a:lnSpc>
              <a:spcBef>
                <a:spcPts val="600"/>
              </a:spcBef>
              <a:spcAft>
                <a:spcPts val="600"/>
              </a:spcAft>
            </a:pPr>
            <a:r>
              <a:rPr lang="en-US" sz="2000" dirty="0" err="1" smtClean="0">
                <a:latin typeface="Arial" pitchFamily="34" charset="0"/>
                <a:cs typeface="Arial" pitchFamily="34" charset="0"/>
              </a:rPr>
              <a:t>Pasteurian</a:t>
            </a:r>
            <a:r>
              <a:rPr lang="en-US" sz="2000" dirty="0" smtClean="0">
                <a:latin typeface="Arial" pitchFamily="34" charset="0"/>
                <a:cs typeface="Arial" pitchFamily="34" charset="0"/>
              </a:rPr>
              <a:t> Model – Disease caused by external agents (Germs / Bacteria / Virus); Mistake only of external agent and never of human being</a:t>
            </a:r>
          </a:p>
          <a:p>
            <a:pPr>
              <a:lnSpc>
                <a:spcPct val="120000"/>
              </a:lnSpc>
              <a:spcBef>
                <a:spcPts val="600"/>
              </a:spcBef>
              <a:spcAft>
                <a:spcPts val="600"/>
              </a:spcAft>
            </a:pPr>
            <a:r>
              <a:rPr lang="en-US" sz="2000" dirty="0" smtClean="0">
                <a:latin typeface="Arial" pitchFamily="34" charset="0"/>
                <a:cs typeface="Arial" pitchFamily="34" charset="0"/>
              </a:rPr>
              <a:t>Analytic-Mechanistic – Parts determine the whole; Ingredients-based approach</a:t>
            </a:r>
          </a:p>
          <a:p>
            <a:pPr>
              <a:lnSpc>
                <a:spcPct val="120000"/>
              </a:lnSpc>
              <a:spcBef>
                <a:spcPts val="600"/>
              </a:spcBef>
              <a:spcAft>
                <a:spcPts val="600"/>
              </a:spcAft>
            </a:pPr>
            <a:r>
              <a:rPr lang="en-US" sz="2000" dirty="0" smtClean="0">
                <a:latin typeface="Arial" pitchFamily="34" charset="0"/>
                <a:cs typeface="Arial" pitchFamily="34" charset="0"/>
              </a:rPr>
              <a:t>Bad road, poor vehicle makes a lot of noise; Solution – injection to remove misery of driver by making him temporarily deaf</a:t>
            </a:r>
          </a:p>
          <a:p>
            <a:pPr>
              <a:lnSpc>
                <a:spcPct val="120000"/>
              </a:lnSpc>
              <a:spcBef>
                <a:spcPts val="600"/>
              </a:spcBef>
              <a:spcAft>
                <a:spcPts val="600"/>
              </a:spcAft>
            </a:pPr>
            <a:r>
              <a:rPr lang="en-US" sz="2000" dirty="0" smtClean="0">
                <a:latin typeface="Arial" pitchFamily="34" charset="0"/>
                <a:cs typeface="Arial" pitchFamily="34" charset="0"/>
              </a:rPr>
              <a:t>Doctors and Pharmaceutical companies have a right to make profits from misery of patients – so goal is not health but removal of disease for a </a:t>
            </a:r>
            <a:r>
              <a:rPr lang="en-US" sz="2000" dirty="0" smtClean="0">
                <a:latin typeface="Arial" pitchFamily="34" charset="0"/>
                <a:cs typeface="Arial" pitchFamily="34" charset="0"/>
              </a:rPr>
              <a:t>profit</a:t>
            </a:r>
          </a:p>
          <a:p>
            <a:pPr>
              <a:lnSpc>
                <a:spcPct val="120000"/>
              </a:lnSpc>
              <a:spcBef>
                <a:spcPts val="600"/>
              </a:spcBef>
              <a:spcAft>
                <a:spcPts val="600"/>
              </a:spcAft>
            </a:pPr>
            <a:r>
              <a:rPr lang="en-US" sz="2000" dirty="0" smtClean="0">
                <a:latin typeface="Arial" pitchFamily="34" charset="0"/>
                <a:cs typeface="Arial" pitchFamily="34" charset="0"/>
              </a:rPr>
              <a:t>Every unexplained phenomenon is either named an allergy or a syndrome</a:t>
            </a:r>
            <a:endParaRPr lang="en-US" sz="2000" dirty="0" smtClean="0">
              <a:latin typeface="Arial" pitchFamily="34" charset="0"/>
              <a:cs typeface="Arial" pitchFamily="34" charset="0"/>
            </a:endParaRPr>
          </a:p>
          <a:p>
            <a:pPr>
              <a:lnSpc>
                <a:spcPct val="120000"/>
              </a:lnSpc>
              <a:spcBef>
                <a:spcPts val="600"/>
              </a:spcBef>
              <a:spcAft>
                <a:spcPts val="600"/>
              </a:spcAft>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www.samarthbharat.com</a:t>
            </a:r>
            <a:endParaRPr lang="en-US"/>
          </a:p>
        </p:txBody>
      </p:sp>
      <p:sp>
        <p:nvSpPr>
          <p:cNvPr id="5" name="Slide Number Placeholder 4"/>
          <p:cNvSpPr>
            <a:spLocks noGrp="1"/>
          </p:cNvSpPr>
          <p:nvPr>
            <p:ph type="sldNum" sz="quarter" idx="12"/>
          </p:nvPr>
        </p:nvSpPr>
        <p:spPr/>
        <p:txBody>
          <a:bodyPr/>
          <a:lstStyle/>
          <a:p>
            <a:fld id="{BB6B391E-427E-4FE9-A655-5F2D83527542}" type="slidenum">
              <a:rPr lang="en-US" smtClean="0"/>
              <a:pPr/>
              <a:t>9</a:t>
            </a:fld>
            <a:endParaRPr lang="en-US"/>
          </a:p>
        </p:txBody>
      </p:sp>
      <p:sp>
        <p:nvSpPr>
          <p:cNvPr id="6" name="Date Placeholder 5"/>
          <p:cNvSpPr>
            <a:spLocks noGrp="1"/>
          </p:cNvSpPr>
          <p:nvPr>
            <p:ph type="dt" sz="half" idx="10"/>
          </p:nvPr>
        </p:nvSpPr>
        <p:spPr/>
        <p:txBody>
          <a:bodyPr/>
          <a:lstStyle/>
          <a:p>
            <a:r>
              <a:rPr lang="en-US" smtClean="0"/>
              <a:t>Anil Chawla</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2321</Words>
  <Application>Microsoft Office PowerPoint</Application>
  <PresentationFormat>On-screen Show (4:3)</PresentationFormat>
  <Paragraphs>420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Basics of Ayurved and Ritucharya आयुर्वेद एवं ऋतुचर्या </vt:lpstr>
      <vt:lpstr>Paradigm</vt:lpstr>
      <vt:lpstr>Advantages of Paradigm</vt:lpstr>
      <vt:lpstr>Scientific Growth Process</vt:lpstr>
      <vt:lpstr>Example 1 of Paradigm – Solar System</vt:lpstr>
      <vt:lpstr>Example 2 – Internal Structure of Atom</vt:lpstr>
      <vt:lpstr>Example 3 – Law of Gravitation</vt:lpstr>
      <vt:lpstr>A Paradigm Teaches One to</vt:lpstr>
      <vt:lpstr>Key Elements of Paradigm of Allopathy</vt:lpstr>
      <vt:lpstr>Problems with Pasteurian Model</vt:lpstr>
      <vt:lpstr>Problems with Ingredient Based Approach</vt:lpstr>
      <vt:lpstr>Ayurved Paradigm - Key Characteristics </vt:lpstr>
      <vt:lpstr>Vaat, Pitt and Kaph</vt:lpstr>
      <vt:lpstr>Some Other Control Substances</vt:lpstr>
      <vt:lpstr>Functions of Vaat</vt:lpstr>
      <vt:lpstr>Functions of Pitt</vt:lpstr>
      <vt:lpstr>Functions of kaph</vt:lpstr>
      <vt:lpstr>Qualities of Vaat</vt:lpstr>
      <vt:lpstr>Qualities of Pitt</vt:lpstr>
      <vt:lpstr>Qualities of Kaph</vt:lpstr>
      <vt:lpstr>Dosh and Six Ras</vt:lpstr>
      <vt:lpstr>When &amp; Where Prominent</vt:lpstr>
      <vt:lpstr>Some More Characteristics of Vaat etc.</vt:lpstr>
      <vt:lpstr>Characteristics of a Few Foods</vt:lpstr>
      <vt:lpstr>Characteristics of a Few Daal (दाल)</vt:lpstr>
      <vt:lpstr>Two Parts of a Year</vt:lpstr>
      <vt:lpstr>Hemant &amp; Shishir हेमंत एवं शिशिर (Winter)</vt:lpstr>
      <vt:lpstr>Vasant  वसंत (Spring)</vt:lpstr>
      <vt:lpstr>Greeshm  ग्रीष्म  (Summer)</vt:lpstr>
      <vt:lpstr>Varsha वर्षा  (Rainy)</vt:lpstr>
      <vt:lpstr>Sharad शरद (Autumn)</vt:lpstr>
      <vt:lpstr>Thanks  &amp;  Best Wishes for the Good Health of Everyone in Your Family!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Ayurved and Ritucharya</dc:title>
  <dc:subject>Indian system of Medicine</dc:subject>
  <dc:creator>Anil Chawla</dc:creator>
  <cp:keywords>ayurved, ritucharya, living life as per seasons, vaat, pitt, kaph, six ras</cp:keywords>
  <dc:description>This Presentation gives the essentials of paradigm of ayurved which is distinctly different from that of western medicine. It gives the ground rules that one must follow for living in harmony with changing seasons.</dc:description>
  <cp:lastModifiedBy>ANIL</cp:lastModifiedBy>
  <cp:revision>117</cp:revision>
  <dcterms:created xsi:type="dcterms:W3CDTF">2014-03-25T06:11:53Z</dcterms:created>
  <dcterms:modified xsi:type="dcterms:W3CDTF">2014-03-30T10:47:24Z</dcterms:modified>
  <cp:category>Indian medicine</cp:category>
  <cp:contentStatus>Public</cp:contentStatus>
</cp:coreProperties>
</file>